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sldIdLst>
    <p:sldId id="256" r:id="rId2"/>
    <p:sldId id="273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85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7/2/2025</a:t>
            </a:fld>
            <a:endParaRPr lang="en-US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77245"/>
            <a:ext cx="8640000" cy="10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273746"/>
                </a:solidFill>
              </a:defRPr>
            </a:pPr>
            <a:r>
              <a:t>Sosyal İlişkilerde Otokontrol</a:t>
            </a:r>
          </a:p>
        </p:txBody>
      </p:sp>
      <p:sp>
        <p:nvSpPr>
          <p:cNvPr id="4" name="Freeform 5"/>
          <p:cNvSpPr/>
          <p:nvPr/>
        </p:nvSpPr>
        <p:spPr>
          <a:xfrm>
            <a:off x="260391" y="230114"/>
            <a:ext cx="1386740" cy="1108180"/>
          </a:xfrm>
          <a:custGeom>
            <a:avLst/>
            <a:gdLst/>
            <a:ahLst/>
            <a:cxnLst/>
            <a:rect l="l" t="t" r="r" b="b"/>
            <a:pathLst>
              <a:path w="3253528" h="2574354">
                <a:moveTo>
                  <a:pt x="0" y="0"/>
                </a:moveTo>
                <a:lnTo>
                  <a:pt x="3253528" y="0"/>
                </a:lnTo>
                <a:lnTo>
                  <a:pt x="3253528" y="2574354"/>
                </a:lnTo>
                <a:lnTo>
                  <a:pt x="0" y="257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4"/>
          <p:cNvSpPr/>
          <p:nvPr/>
        </p:nvSpPr>
        <p:spPr>
          <a:xfrm>
            <a:off x="7297032" y="230114"/>
            <a:ext cx="1064409" cy="1108180"/>
          </a:xfrm>
          <a:custGeom>
            <a:avLst/>
            <a:gdLst/>
            <a:ahLst/>
            <a:cxnLst/>
            <a:rect l="l" t="t" r="r" b="b"/>
            <a:pathLst>
              <a:path w="2474868" h="2474868">
                <a:moveTo>
                  <a:pt x="0" y="0"/>
                </a:moveTo>
                <a:lnTo>
                  <a:pt x="2474868" y="0"/>
                </a:lnTo>
                <a:lnTo>
                  <a:pt x="2474868" y="2474868"/>
                </a:lnTo>
                <a:lnTo>
                  <a:pt x="0" y="2474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5 Metin kutusu"/>
          <p:cNvSpPr txBox="1"/>
          <p:nvPr/>
        </p:nvSpPr>
        <p:spPr>
          <a:xfrm>
            <a:off x="5067179" y="2772579"/>
            <a:ext cx="357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48575A"/>
                </a:solidFill>
              </a:rPr>
              <a:t>Lise Öğretmen Sunumu</a:t>
            </a:r>
            <a:endParaRPr lang="tr-TR" dirty="0">
              <a:solidFill>
                <a:srgbClr val="48575A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00" y="360000"/>
            <a:ext cx="8640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273746"/>
                </a:solidFill>
              </a:defRPr>
            </a:pPr>
            <a:r>
              <a:t>Örnek Vaka 1: Söz Kesme Davranışı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260000"/>
            <a:ext cx="6094938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Vaka: Sınıfta sürekli söz kesen bir </a:t>
            </a:r>
            <a:r>
              <a:rPr/>
              <a:t>öğrenciye 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öğretmenin </a:t>
            </a:r>
            <a:r>
              <a:t>gösterdiği sabır ve </a:t>
            </a:r>
            <a:r>
              <a:rPr/>
              <a:t>yönlendirme</a:t>
            </a:r>
            <a:r>
              <a:rPr smtClean="0"/>
              <a:t>.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endParaRPr/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Analiz: Öğretmenin öfkesini </a:t>
            </a:r>
            <a:r>
              <a:rPr/>
              <a:t>kontrol </a:t>
            </a:r>
            <a:r>
              <a:rPr smtClean="0"/>
              <a:t>ederek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 </a:t>
            </a:r>
            <a:r>
              <a:t>öğrenciye yapıcı geri bildirim vermesi, </a:t>
            </a:r>
            <a:r>
              <a:rPr/>
              <a:t>otokontrolün 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pratikteki </a:t>
            </a:r>
            <a:r>
              <a:t>önemini gösterir.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00" y="360000"/>
            <a:ext cx="8640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273746"/>
                </a:solidFill>
              </a:defRPr>
            </a:pPr>
            <a:r>
              <a:t>Örnek Vaka 2: Veli ile Gerilimli Görüşme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260000"/>
            <a:ext cx="6069290" cy="28315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Vaka: Agresif yaklaşan bir veli </a:t>
            </a:r>
            <a:r>
              <a:rPr/>
              <a:t>ile </a:t>
            </a:r>
            <a:r>
              <a:rPr smtClean="0"/>
              <a:t>görüşme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 </a:t>
            </a:r>
            <a:r>
              <a:t>sırasında öğretmenin tepkisini kontrol </a:t>
            </a:r>
            <a:r>
              <a:rPr/>
              <a:t>etmesi</a:t>
            </a:r>
            <a:r>
              <a:rPr smtClean="0"/>
              <a:t>.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endParaRPr/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Analiz: Empatik yaklaşım, aktif dinleme </a:t>
            </a:r>
            <a:r>
              <a:rPr/>
              <a:t>ve </a:t>
            </a:r>
            <a:r>
              <a:rPr smtClean="0"/>
              <a:t>nefes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 </a:t>
            </a:r>
            <a:r>
              <a:t>egzersizi kullanımı ile durumun sağlıklı yönetilmesi.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00" y="360000"/>
            <a:ext cx="8640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273746"/>
                </a:solidFill>
              </a:defRPr>
            </a:pPr>
            <a:r>
              <a:t>Sonuç ve Genel Değerlendirme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260000"/>
            <a:ext cx="6215419" cy="1600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Otokontrol, öğretmenlerin hem </a:t>
            </a:r>
            <a:r>
              <a:rPr/>
              <a:t>bireysel </a:t>
            </a:r>
            <a:r>
              <a:rPr smtClean="0"/>
              <a:t>iyilik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 </a:t>
            </a:r>
            <a:r>
              <a:t>hali hem de mesleki yeterlilikleri için vazgeçilmezdir</a:t>
            </a:r>
            <a:r>
              <a:rPr/>
              <a:t>. 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Sürekli farkındalık ve düzenli </a:t>
            </a:r>
            <a:r>
              <a:rPr/>
              <a:t>psikolojik </a:t>
            </a:r>
            <a:r>
              <a:rPr smtClean="0"/>
              <a:t>eğitimler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 </a:t>
            </a:r>
            <a:r>
              <a:t>bu becerinin kalıcı hale gelmesini sağlar.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00" y="360000"/>
            <a:ext cx="8640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273746"/>
                </a:solidFill>
              </a:defRPr>
            </a:pPr>
            <a:r>
              <a:t>Kapanış Mesajı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260000"/>
            <a:ext cx="613497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sz="280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z="3200"/>
              <a:t>• Unutmayalım: Kontrol edebildiğimiz ilk şey kendi duygularımızdır.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z="3200"/>
              <a:t>• Sağlıklı sosyal ilişkiler, sağlıklı bir eğitim ortamının temelidir.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00" y="360000"/>
            <a:ext cx="8640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273746"/>
                </a:solidFill>
              </a:defRPr>
            </a:pPr>
            <a:r>
              <a:t>Kaynakça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1" y="1260000"/>
            <a:ext cx="842400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 marL="0" lvl="1">
              <a:defRPr sz="2000">
                <a:solidFill>
                  <a:srgbClr val="3C3C3C"/>
                </a:solidFill>
              </a:defRPr>
            </a:pPr>
            <a:r>
              <a:rPr>
                <a:solidFill>
                  <a:srgbClr val="002060"/>
                </a:solidFill>
              </a:rPr>
              <a:t>• (1) </a:t>
            </a:r>
            <a:r>
              <a:rPr lang="en-US" dirty="0" err="1" smtClean="0">
                <a:solidFill>
                  <a:srgbClr val="002060"/>
                </a:solidFill>
                <a:sym typeface="DejaVu Serif"/>
              </a:rPr>
              <a:t>Acar</a:t>
            </a:r>
            <a:r>
              <a:rPr lang="en-US" dirty="0" smtClean="0">
                <a:solidFill>
                  <a:srgbClr val="002060"/>
                </a:solidFill>
                <a:sym typeface="DejaVu Serif"/>
              </a:rPr>
              <a:t>, İ. H., &amp; </a:t>
            </a:r>
            <a:r>
              <a:rPr lang="en-US" dirty="0" err="1" smtClean="0">
                <a:solidFill>
                  <a:srgbClr val="002060"/>
                </a:solidFill>
                <a:sym typeface="DejaVu Serif"/>
              </a:rPr>
              <a:t>Toran</a:t>
            </a:r>
            <a:r>
              <a:rPr lang="en-US" dirty="0" smtClean="0">
                <a:solidFill>
                  <a:srgbClr val="002060"/>
                </a:solidFill>
                <a:sym typeface="DejaVu Serif"/>
              </a:rPr>
              <a:t>, M. (2015). </a:t>
            </a:r>
            <a:r>
              <a:rPr lang="en-US" dirty="0" err="1" smtClean="0">
                <a:solidFill>
                  <a:srgbClr val="002060"/>
                </a:solidFill>
                <a:sym typeface="DejaVu Serif"/>
              </a:rPr>
              <a:t>Çocuklarda</a:t>
            </a:r>
            <a:r>
              <a:rPr lang="en-US" dirty="0" smtClean="0">
                <a:solidFill>
                  <a:srgbClr val="002060"/>
                </a:solidFill>
                <a:sym typeface="DejaVu Serif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sym typeface="DejaVu Serif"/>
              </a:rPr>
              <a:t>Öz</a:t>
            </a:r>
            <a:r>
              <a:rPr lang="en-US" dirty="0" smtClean="0">
                <a:solidFill>
                  <a:srgbClr val="002060"/>
                </a:solidFill>
                <a:sym typeface="DejaVu Serif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sym typeface="DejaVu Serif"/>
              </a:rPr>
              <a:t>Düzenleme</a:t>
            </a:r>
            <a:r>
              <a:rPr lang="en-US" dirty="0" smtClean="0">
                <a:solidFill>
                  <a:srgbClr val="002060"/>
                </a:solidFill>
                <a:sym typeface="DejaVu Serif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sym typeface="DejaVu Serif"/>
              </a:rPr>
              <a:t>Gelişimi</a:t>
            </a:r>
            <a:r>
              <a:rPr lang="en-US" dirty="0" smtClean="0">
                <a:solidFill>
                  <a:srgbClr val="002060"/>
                </a:solidFill>
                <a:sym typeface="DejaVu Serif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sym typeface="DejaVu Serif"/>
              </a:rPr>
              <a:t>ve</a:t>
            </a:r>
            <a:r>
              <a:rPr lang="en-US" dirty="0" smtClean="0">
                <a:solidFill>
                  <a:srgbClr val="002060"/>
                </a:solidFill>
                <a:sym typeface="DejaVu Serif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sym typeface="DejaVu Serif"/>
              </a:rPr>
              <a:t>Desteklenmesi</a:t>
            </a:r>
            <a:r>
              <a:rPr lang="en-US" dirty="0" smtClean="0">
                <a:solidFill>
                  <a:srgbClr val="002060"/>
                </a:solidFill>
                <a:sym typeface="DejaVu Serif"/>
              </a:rPr>
              <a:t>. </a:t>
            </a:r>
            <a:r>
              <a:rPr lang="en-US" dirty="0" err="1" smtClean="0">
                <a:solidFill>
                  <a:srgbClr val="002060"/>
                </a:solidFill>
                <a:sym typeface="DejaVu Serif"/>
              </a:rPr>
              <a:t>Eğitim</a:t>
            </a:r>
            <a:r>
              <a:rPr lang="en-US" dirty="0" smtClean="0">
                <a:solidFill>
                  <a:srgbClr val="002060"/>
                </a:solidFill>
                <a:sym typeface="DejaVu Serif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sym typeface="DejaVu Serif"/>
              </a:rPr>
              <a:t>ve</a:t>
            </a:r>
            <a:r>
              <a:rPr lang="en-US" dirty="0" smtClean="0">
                <a:solidFill>
                  <a:srgbClr val="002060"/>
                </a:solidFill>
                <a:sym typeface="DejaVu Serif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sym typeface="DejaVu Serif"/>
              </a:rPr>
              <a:t>Bilim</a:t>
            </a:r>
            <a:r>
              <a:rPr lang="en-US" dirty="0" smtClean="0">
                <a:solidFill>
                  <a:srgbClr val="002060"/>
                </a:solidFill>
                <a:sym typeface="DejaVu Serif"/>
              </a:rPr>
              <a:t>. 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endParaRPr/>
          </a:p>
          <a:p>
            <a:pPr marL="0" lvl="1">
              <a:defRPr sz="2000">
                <a:solidFill>
                  <a:srgbClr val="3C3C3C"/>
                </a:solidFill>
              </a:defRPr>
            </a:pPr>
            <a:r>
              <a:rPr>
                <a:solidFill>
                  <a:srgbClr val="002060"/>
                </a:solidFill>
              </a:rPr>
              <a:t>• (2</a:t>
            </a:r>
            <a:r>
              <a:rPr smtClean="0">
                <a:solidFill>
                  <a:srgbClr val="002060"/>
                </a:solidFill>
              </a:rPr>
              <a:t>)</a:t>
            </a:r>
            <a:r>
              <a:rPr lang="en-US" dirty="0" smtClean="0">
                <a:solidFill>
                  <a:srgbClr val="002060"/>
                </a:solidFill>
                <a:ea typeface="DejaVu Serif"/>
                <a:cs typeface="DejaVu Serif"/>
                <a:sym typeface="DejaVu Serif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DejaVu Serif"/>
                <a:cs typeface="DejaVu Serif"/>
                <a:sym typeface="DejaVu Serif"/>
              </a:rPr>
              <a:t>Brukner</a:t>
            </a:r>
            <a:r>
              <a:rPr lang="en-US" dirty="0" smtClean="0">
                <a:solidFill>
                  <a:srgbClr val="002060"/>
                </a:solidFill>
                <a:ea typeface="DejaVu Serif"/>
                <a:cs typeface="DejaVu Serif"/>
                <a:sym typeface="DejaVu Serif"/>
              </a:rPr>
              <a:t>, L. (2018). </a:t>
            </a:r>
            <a:r>
              <a:rPr lang="en-US" dirty="0" err="1" smtClean="0">
                <a:solidFill>
                  <a:srgbClr val="002060"/>
                </a:solidFill>
                <a:ea typeface="DejaVu Serif"/>
                <a:cs typeface="DejaVu Serif"/>
                <a:sym typeface="DejaVu Serif"/>
              </a:rPr>
              <a:t>Çocuklar</a:t>
            </a:r>
            <a:r>
              <a:rPr lang="en-US" dirty="0" smtClean="0">
                <a:solidFill>
                  <a:srgbClr val="002060"/>
                </a:solidFill>
                <a:ea typeface="DejaVu Serif"/>
                <a:cs typeface="DejaVu Serif"/>
                <a:sym typeface="DejaVu Serif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DejaVu Serif"/>
                <a:cs typeface="DejaVu Serif"/>
                <a:sym typeface="DejaVu Serif"/>
              </a:rPr>
              <a:t>İçin</a:t>
            </a:r>
            <a:r>
              <a:rPr lang="en-US" dirty="0" smtClean="0">
                <a:solidFill>
                  <a:srgbClr val="002060"/>
                </a:solidFill>
                <a:ea typeface="DejaVu Serif"/>
                <a:cs typeface="DejaVu Serif"/>
                <a:sym typeface="DejaVu Serif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a typeface="DejaVu Serif"/>
                <a:cs typeface="DejaVu Serif"/>
                <a:sym typeface="DejaVu Serif"/>
              </a:rPr>
              <a:t>Otokontrol</a:t>
            </a:r>
            <a:r>
              <a:rPr lang="en-US" dirty="0" smtClean="0">
                <a:solidFill>
                  <a:srgbClr val="002060"/>
                </a:solidFill>
                <a:ea typeface="DejaVu Serif"/>
                <a:cs typeface="DejaVu Serif"/>
                <a:sym typeface="DejaVu Serif"/>
              </a:rPr>
              <a:t>. Sola </a:t>
            </a:r>
            <a:r>
              <a:rPr lang="en-US" dirty="0" err="1" smtClean="0">
                <a:solidFill>
                  <a:srgbClr val="002060"/>
                </a:solidFill>
                <a:ea typeface="DejaVu Serif"/>
                <a:cs typeface="DejaVu Serif"/>
                <a:sym typeface="DejaVu Serif"/>
              </a:rPr>
              <a:t>Kidz</a:t>
            </a:r>
            <a:r>
              <a:rPr lang="en-US" dirty="0" smtClean="0">
                <a:solidFill>
                  <a:srgbClr val="002060"/>
                </a:solidFill>
                <a:ea typeface="DejaVu Serif"/>
                <a:cs typeface="DejaVu Serif"/>
                <a:sym typeface="DejaVu Serif"/>
              </a:rPr>
              <a:t> 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endParaRPr/>
          </a:p>
          <a:p>
            <a:pPr marL="0" lvl="1">
              <a:defRPr sz="2000">
                <a:solidFill>
                  <a:srgbClr val="3C3C3C"/>
                </a:solidFill>
              </a:defRPr>
            </a:pPr>
            <a:r>
              <a:rPr>
                <a:solidFill>
                  <a:srgbClr val="000000"/>
                </a:solidFill>
              </a:rPr>
              <a:t>• </a:t>
            </a:r>
            <a:r>
              <a:rPr smtClean="0">
                <a:solidFill>
                  <a:srgbClr val="000000"/>
                </a:solidFill>
              </a:rPr>
              <a:t>(</a:t>
            </a:r>
            <a:r>
              <a:rPr lang="tr-TR" dirty="0" smtClean="0">
                <a:solidFill>
                  <a:srgbClr val="000000"/>
                </a:solidFill>
              </a:rPr>
              <a:t>3</a:t>
            </a:r>
            <a:r>
              <a:rPr smtClean="0">
                <a:solidFill>
                  <a:srgbClr val="000000"/>
                </a:solidFill>
              </a:rPr>
              <a:t>) </a:t>
            </a:r>
            <a:r>
              <a:rPr lang="en-US" dirty="0" err="1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Sakız</a:t>
            </a:r>
            <a:r>
              <a:rPr lang="en-US" dirty="0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, G. (2014).</a:t>
            </a:r>
            <a:r>
              <a:rPr lang="en-US" dirty="0" err="1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Özdüzenleme-Öğrenmeden</a:t>
            </a:r>
            <a:r>
              <a:rPr lang="en-US" dirty="0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Öğretime</a:t>
            </a:r>
            <a:endParaRPr lang="tr-TR" dirty="0" smtClean="0">
              <a:solidFill>
                <a:srgbClr val="000000"/>
              </a:solidFill>
              <a:ea typeface="DejaVu Serif"/>
              <a:cs typeface="DejaVu Serif"/>
              <a:sym typeface="DejaVu Serif"/>
            </a:endParaRPr>
          </a:p>
          <a:p>
            <a:pPr marL="0" lvl="1">
              <a:defRPr sz="2000">
                <a:solidFill>
                  <a:srgbClr val="3C3C3C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Özdüzenleme</a:t>
            </a:r>
            <a:r>
              <a:rPr lang="en-US" dirty="0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Davranışlarının</a:t>
            </a:r>
            <a:r>
              <a:rPr lang="en-US" dirty="0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Gelişimi</a:t>
            </a:r>
            <a:r>
              <a:rPr lang="en-US" dirty="0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Stratejiler</a:t>
            </a:r>
            <a:r>
              <a:rPr lang="en-US" dirty="0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ve</a:t>
            </a:r>
            <a:endParaRPr lang="tr-TR" dirty="0" smtClean="0">
              <a:solidFill>
                <a:srgbClr val="000000"/>
              </a:solidFill>
              <a:ea typeface="DejaVu Serif"/>
              <a:cs typeface="DejaVu Serif"/>
              <a:sym typeface="DejaVu Serif"/>
            </a:endParaRPr>
          </a:p>
          <a:p>
            <a:pPr marL="0" lvl="1">
              <a:defRPr sz="2000">
                <a:solidFill>
                  <a:srgbClr val="3C3C3C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Öneriler</a:t>
            </a:r>
            <a:r>
              <a:rPr lang="en-US" dirty="0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. Nobel </a:t>
            </a:r>
            <a:r>
              <a:rPr lang="en-US" dirty="0" err="1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Akademik</a:t>
            </a:r>
            <a:r>
              <a:rPr lang="en-US" dirty="0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ea typeface="DejaVu Serif"/>
                <a:cs typeface="DejaVu Serif"/>
                <a:sym typeface="DejaVu Serif"/>
              </a:rPr>
              <a:t>Yayıncılık</a:t>
            </a:r>
            <a:endParaRPr lang="en-US" dirty="0" smtClean="0">
              <a:solidFill>
                <a:srgbClr val="000000"/>
              </a:solidFill>
              <a:ea typeface="DejaVu Serif"/>
              <a:cs typeface="DejaVu Serif"/>
              <a:sym typeface="DejaVu Serif"/>
            </a:endParaRPr>
          </a:p>
          <a:p>
            <a:pPr>
              <a:defRPr sz="2000">
                <a:solidFill>
                  <a:srgbClr val="3C3C3C"/>
                </a:solidFill>
              </a:defRPr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744021" y="877796"/>
            <a:ext cx="28945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chemeClr val="tx2">
                    <a:lumMod val="25000"/>
                  </a:schemeClr>
                </a:solidFill>
              </a:rPr>
              <a:t>Kendinin efendisi olmayan hiç kimse özgür değildir.</a:t>
            </a:r>
          </a:p>
        </p:txBody>
      </p:sp>
      <p:pic>
        <p:nvPicPr>
          <p:cNvPr id="1026" name="Picture 2" descr="C:\Users\asus\Downloads\ChatGPT Image 26 Haz 2025 16_41_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3782" y="902633"/>
            <a:ext cx="2563219" cy="3760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284" y="803001"/>
            <a:ext cx="221567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273746"/>
                </a:solidFill>
              </a:defRPr>
            </a:pPr>
            <a:r>
              <a:rPr smtClean="0"/>
              <a:t>İçindekiler</a:t>
            </a:r>
            <a:r>
              <a:rPr lang="tr-TR" dirty="0" smtClean="0"/>
              <a:t>:</a:t>
            </a: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41276" y="1356999"/>
            <a:ext cx="5269017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/>
          </a:p>
          <a:p>
            <a:pPr>
              <a:defRPr sz="2000">
                <a:solidFill>
                  <a:srgbClr val="3C3C3C"/>
                </a:solidFill>
              </a:defRPr>
            </a:pPr>
            <a:r>
              <a:t>1</a:t>
            </a:r>
            <a:r>
              <a:rPr/>
              <a:t>. </a:t>
            </a:r>
            <a:r>
              <a:rPr smtClean="0"/>
              <a:t>Otokontrol </a:t>
            </a:r>
            <a:r>
              <a:t>Nedir?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t>2. Sosyal İlişkilerde Otokontrolün Psikolojik Temelleri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t>3. Duyguların Düzenlenmesi ve Öz Denetim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t>4. Öğretmenlik Mesleğinde Otokontrolün Rolü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t>5. Zorlayıcı Sosyal Durumlarda Otokontrol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t>6. Sınıf İçi Uygulamalar ve Stratejiler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lang="tr-TR" dirty="0" smtClean="0"/>
              <a:t>7</a:t>
            </a:r>
            <a:r>
              <a:rPr smtClean="0"/>
              <a:t>. </a:t>
            </a:r>
            <a:r>
              <a:t>Psikolojik Dayanıklılık ve Öz Farkındalık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lang="tr-TR" dirty="0" smtClean="0"/>
              <a:t>8</a:t>
            </a:r>
            <a:r>
              <a:rPr smtClean="0"/>
              <a:t>. </a:t>
            </a:r>
            <a:r>
              <a:t>Örnek Vaka ve Çözümleme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lang="tr-TR" dirty="0" smtClean="0"/>
              <a:t>9</a:t>
            </a:r>
            <a:r>
              <a:rPr smtClean="0"/>
              <a:t>. </a:t>
            </a:r>
            <a:r>
              <a:t>Sonuç ve Öneriler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1</a:t>
            </a:r>
            <a:r>
              <a:rPr lang="tr-TR" dirty="0" smtClean="0"/>
              <a:t>0</a:t>
            </a:r>
            <a:r>
              <a:rPr smtClean="0"/>
              <a:t>. </a:t>
            </a:r>
            <a:r>
              <a:t>Kaynakça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00" y="360000"/>
            <a:ext cx="347883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273746"/>
                </a:solidFill>
              </a:defRPr>
            </a:pPr>
            <a:r>
              <a:rPr smtClean="0"/>
              <a:t>Otokontro</a:t>
            </a:r>
            <a:r>
              <a:rPr lang="tr-TR" dirty="0" smtClean="0"/>
              <a:t>l Nedir?</a:t>
            </a: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00" y="1260000"/>
            <a:ext cx="7068217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Otokontrol, bireyin dürtülerini, duygularını ve </a:t>
            </a:r>
            <a:r>
              <a:rPr/>
              <a:t>davranışlarını 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kendi </a:t>
            </a:r>
            <a:r>
              <a:t>amaçları doğrultusunda düzenleyebilmesidir. (1)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Bu yeti, sosyal bağlamda çatışmalardan kaçınma </a:t>
            </a:r>
            <a:r>
              <a:rPr/>
              <a:t>ve 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sağlıklı </a:t>
            </a:r>
            <a:r>
              <a:t>ilişkiler kurma açısından temel bir psikolojik beceridir.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Frontal korteksin işleviyle ilişkilidir; empati, </a:t>
            </a:r>
            <a:r>
              <a:rPr/>
              <a:t>sosyal 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normlara </a:t>
            </a:r>
            <a:r>
              <a:t>uyum ve iç görü gibi becerileri de içerir</a:t>
            </a:r>
            <a:r>
              <a:rPr/>
              <a:t>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00" y="360000"/>
            <a:ext cx="596028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273746"/>
                </a:solidFill>
              </a:defRPr>
            </a:pPr>
            <a:r>
              <a:t>Sosyal İlişkilerde </a:t>
            </a:r>
            <a:r>
              <a:rPr/>
              <a:t>Otokontrolün </a:t>
            </a:r>
            <a:endParaRPr lang="tr-TR" dirty="0" smtClean="0"/>
          </a:p>
          <a:p>
            <a:pPr>
              <a:defRPr sz="3000" b="1">
                <a:solidFill>
                  <a:srgbClr val="273746"/>
                </a:solidFill>
              </a:defRPr>
            </a:pPr>
            <a:r>
              <a:rPr smtClean="0"/>
              <a:t>Psikolojik </a:t>
            </a:r>
            <a:r>
              <a:t>Temelleri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260000"/>
            <a:ext cx="6159058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Otokontrol, bireyin sosyal </a:t>
            </a:r>
            <a:r>
              <a:rPr/>
              <a:t>ilişkilerinde </a:t>
            </a:r>
            <a:r>
              <a:rPr smtClean="0"/>
              <a:t>sınırlarını</a:t>
            </a:r>
            <a:r>
              <a:rPr lang="tr-TR" dirty="0" smtClean="0"/>
              <a:t> 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 </a:t>
            </a:r>
            <a:r>
              <a:rPr/>
              <a:t>korumasını </a:t>
            </a:r>
            <a:r>
              <a:rPr smtClean="0"/>
              <a:t>ve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 </a:t>
            </a:r>
            <a:r>
              <a:t>başkalarının sınırlarına saygı göstermesini sağlar.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Duygusal düzenleme ile birlikte çalışır; bireyin </a:t>
            </a:r>
            <a:r>
              <a:rPr/>
              <a:t>öfke</a:t>
            </a:r>
            <a:r>
              <a:rPr smtClean="0"/>
              <a:t>,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 </a:t>
            </a:r>
            <a:r>
              <a:t>hayal kırıklığı </a:t>
            </a:r>
            <a:r>
              <a:rPr/>
              <a:t>gibi 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duyguları </a:t>
            </a:r>
            <a:r>
              <a:t>yönetmesini kolaylaştırır. (2)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00" y="360000"/>
            <a:ext cx="8640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273746"/>
                </a:solidFill>
              </a:defRPr>
            </a:pPr>
            <a:r>
              <a:t>Öğretmenlik Mesleğinde Otokontrol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1" y="1260000"/>
            <a:ext cx="685896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dirty="0"/>
              <a:t>• </a:t>
            </a:r>
            <a:r>
              <a:rPr dirty="0" err="1"/>
              <a:t>Öğretmenler</a:t>
            </a:r>
            <a:r>
              <a:rPr dirty="0"/>
              <a:t>, hem </a:t>
            </a:r>
            <a:r>
              <a:rPr dirty="0" err="1"/>
              <a:t>öğrencilere</a:t>
            </a:r>
            <a:r>
              <a:rPr dirty="0"/>
              <a:t> model </a:t>
            </a:r>
            <a:r>
              <a:rPr dirty="0" err="1"/>
              <a:t>olur</a:t>
            </a:r>
            <a:r>
              <a:rPr dirty="0"/>
              <a:t> hem de </a:t>
            </a:r>
            <a:r>
              <a:rPr dirty="0" err="1"/>
              <a:t>sınıf</a:t>
            </a:r>
            <a:r>
              <a:rPr dirty="0"/>
              <a:t> </a:t>
            </a:r>
            <a:r>
              <a:rPr dirty="0" err="1"/>
              <a:t>içi</a:t>
            </a:r>
            <a:r>
              <a:rPr dirty="0"/>
              <a:t> </a:t>
            </a:r>
            <a:r>
              <a:rPr dirty="0" err="1" smtClean="0"/>
              <a:t>etkileşimlerde</a:t>
            </a:r>
            <a:r>
              <a:rPr lang="tr-TR" dirty="0"/>
              <a:t> </a:t>
            </a:r>
            <a:r>
              <a:rPr dirty="0" err="1" smtClean="0"/>
              <a:t>duygusal</a:t>
            </a:r>
            <a:r>
              <a:rPr dirty="0" smtClean="0"/>
              <a:t> </a:t>
            </a:r>
            <a:r>
              <a:rPr dirty="0" err="1"/>
              <a:t>tutarlılığı</a:t>
            </a:r>
            <a:r>
              <a:rPr dirty="0"/>
              <a:t> </a:t>
            </a:r>
            <a:r>
              <a:rPr dirty="0" err="1"/>
              <a:t>sağlamalıdır</a:t>
            </a:r>
            <a:r>
              <a:rPr dirty="0"/>
              <a:t>. </a:t>
            </a:r>
            <a:r>
              <a:rPr dirty="0" smtClean="0"/>
              <a:t>(</a:t>
            </a:r>
            <a:r>
              <a:rPr lang="tr-TR" dirty="0" smtClean="0"/>
              <a:t>3</a:t>
            </a:r>
            <a:r>
              <a:rPr dirty="0" smtClean="0"/>
              <a:t>)</a:t>
            </a:r>
            <a:endParaRPr dirty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dirty="0"/>
              <a:t>• </a:t>
            </a:r>
            <a:r>
              <a:rPr dirty="0" err="1"/>
              <a:t>Tetikleyici</a:t>
            </a:r>
            <a:r>
              <a:rPr dirty="0"/>
              <a:t> </a:t>
            </a:r>
            <a:r>
              <a:rPr dirty="0" err="1"/>
              <a:t>durumlar</a:t>
            </a:r>
            <a:r>
              <a:rPr dirty="0"/>
              <a:t> </a:t>
            </a:r>
            <a:r>
              <a:rPr dirty="0" err="1"/>
              <a:t>karşısında</a:t>
            </a:r>
            <a:r>
              <a:rPr dirty="0"/>
              <a:t> </a:t>
            </a:r>
            <a:r>
              <a:rPr dirty="0" err="1"/>
              <a:t>sakinliğini</a:t>
            </a:r>
            <a:r>
              <a:rPr dirty="0"/>
              <a:t> </a:t>
            </a:r>
            <a:r>
              <a:rPr dirty="0" err="1" smtClean="0"/>
              <a:t>koruyabilen</a:t>
            </a:r>
            <a:r>
              <a:rPr lang="tr-TR" dirty="0" smtClean="0"/>
              <a:t> </a:t>
            </a:r>
            <a:r>
              <a:rPr dirty="0" err="1" smtClean="0"/>
              <a:t>öğretmenler</a:t>
            </a:r>
            <a:r>
              <a:rPr dirty="0"/>
              <a:t>, </a:t>
            </a:r>
            <a:r>
              <a:rPr dirty="0" err="1" smtClean="0"/>
              <a:t>öğrenci</a:t>
            </a:r>
            <a:r>
              <a:rPr lang="tr-TR" dirty="0"/>
              <a:t> </a:t>
            </a:r>
            <a:r>
              <a:rPr dirty="0" err="1" smtClean="0"/>
              <a:t>başarısına</a:t>
            </a:r>
            <a:r>
              <a:rPr dirty="0" smtClean="0"/>
              <a:t> </a:t>
            </a:r>
            <a:r>
              <a:rPr dirty="0" err="1"/>
              <a:t>olumlu</a:t>
            </a:r>
            <a:r>
              <a:rPr dirty="0"/>
              <a:t> </a:t>
            </a:r>
            <a:r>
              <a:rPr dirty="0" err="1"/>
              <a:t>katkı</a:t>
            </a:r>
            <a:r>
              <a:rPr dirty="0"/>
              <a:t> </a:t>
            </a:r>
            <a:r>
              <a:rPr dirty="0" err="1"/>
              <a:t>sağlar</a:t>
            </a: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00" y="360000"/>
            <a:ext cx="8640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273746"/>
                </a:solidFill>
              </a:defRPr>
            </a:pPr>
            <a:r>
              <a:t>Zorlayıcı Sosyal Durumlarda Otokontrol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260000"/>
            <a:ext cx="7464159" cy="19082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Sınıf içi çatışmalar, veli iletişimi ve </a:t>
            </a:r>
            <a:r>
              <a:rPr/>
              <a:t>yönetimle </a:t>
            </a:r>
            <a:r>
              <a:rPr smtClean="0"/>
              <a:t>ilişkiler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 </a:t>
            </a:r>
            <a:r>
              <a:t>gibi durumlar, otokontrol gerektirir.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Kriz anlarında öğretmenin tepkisini ertelemesi, </a:t>
            </a:r>
            <a:r>
              <a:rPr/>
              <a:t>psikolojik 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esnekliğin </a:t>
            </a:r>
            <a:r>
              <a:t>bir </a:t>
            </a:r>
            <a:r>
              <a:rPr/>
              <a:t>göstergesidir</a:t>
            </a:r>
            <a:r>
              <a:rPr smtClean="0"/>
              <a:t>.</a:t>
            </a:r>
            <a:endParaRPr/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Duyguların tanınması ve yönetilmesi bu süreçte kritik rol oynar.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00" y="360000"/>
            <a:ext cx="8640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273746"/>
                </a:solidFill>
              </a:defRPr>
            </a:pPr>
            <a:r>
              <a:t>Sınıf İçi Stratejiler ve Uygulamalar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260000"/>
            <a:ext cx="6382132" cy="19082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Kuralların birlikte belirlenmesi, öz denetimi </a:t>
            </a:r>
            <a:r>
              <a:rPr/>
              <a:t>artırır 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ve </a:t>
            </a:r>
            <a:r>
              <a:t>karşılıklı sorumluluk duygusu geliştirir.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Öğrencilerin duygularını tanıyabilmeleri </a:t>
            </a:r>
            <a:r>
              <a:rPr/>
              <a:t>için </a:t>
            </a:r>
            <a:r>
              <a:rPr smtClean="0"/>
              <a:t>empatik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 </a:t>
            </a:r>
            <a:r>
              <a:t>dinleme önemlidir</a:t>
            </a:r>
            <a:r>
              <a:rPr/>
              <a:t>. 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Olumlu pekiştirme otokontrol davranışlarını destekler.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00" y="360000"/>
            <a:ext cx="8640000" cy="7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000" b="1">
                <a:solidFill>
                  <a:srgbClr val="273746"/>
                </a:solidFill>
              </a:defRPr>
            </a:pPr>
            <a:r>
              <a:t>Psikolojik Dayanıklılık ve Öz Farkındalık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260000"/>
            <a:ext cx="5731056" cy="1600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/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Zorluklara karşı direncin artması</a:t>
            </a:r>
            <a:r>
              <a:rPr/>
              <a:t>, </a:t>
            </a:r>
            <a:r>
              <a:rPr smtClean="0"/>
              <a:t>otokontrolün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 </a:t>
            </a:r>
            <a:r>
              <a:t>gelişmesini destekler</a:t>
            </a:r>
            <a:r>
              <a:rPr/>
              <a:t>. </a:t>
            </a:r>
          </a:p>
          <a:p>
            <a:pPr>
              <a:defRPr sz="2000">
                <a:solidFill>
                  <a:srgbClr val="3C3C3C"/>
                </a:solidFill>
              </a:defRPr>
            </a:pPr>
            <a:r>
              <a:t>• Öz farkındalık, bireyin içsel </a:t>
            </a:r>
            <a:r>
              <a:rPr/>
              <a:t>süreçlerini </a:t>
            </a:r>
            <a:r>
              <a:rPr smtClean="0"/>
              <a:t>izleyerek</a:t>
            </a:r>
            <a:endParaRPr lang="tr-TR" dirty="0" smtClean="0"/>
          </a:p>
          <a:p>
            <a:pPr>
              <a:defRPr sz="2000">
                <a:solidFill>
                  <a:srgbClr val="3C3C3C"/>
                </a:solidFill>
              </a:defRPr>
            </a:pPr>
            <a:r>
              <a:rPr smtClean="0"/>
              <a:t> </a:t>
            </a:r>
            <a:r>
              <a:t>tepkilerini bilinçli şekilde yönetmesidir.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knik">
  <a:themeElements>
    <a:clrScheme name="Özel 5">
      <a:dk1>
        <a:srgbClr val="FBD388"/>
      </a:dk1>
      <a:lt1>
        <a:sysClr val="window" lastClr="FFFFFF"/>
      </a:lt1>
      <a:dk2>
        <a:srgbClr val="FFFFFF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FFFFF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523</TotalTime>
  <Words>537</Words>
  <Application>Microsoft Office PowerPoint</Application>
  <PresentationFormat>Ekran Gösterisi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9" baseType="lpstr">
      <vt:lpstr>Arial</vt:lpstr>
      <vt:lpstr>DejaVu Serif</vt:lpstr>
      <vt:lpstr>Franklin Gothic Book</vt:lpstr>
      <vt:lpstr>Wingdings 2</vt:lpstr>
      <vt:lpstr>Teknik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subject/>
  <dc:creator/>
  <cp:keywords/>
  <dc:description>generated using python-pptx</dc:description>
  <cp:lastModifiedBy>Pc</cp:lastModifiedBy>
  <cp:revision>17</cp:revision>
  <dcterms:created xsi:type="dcterms:W3CDTF">2013-01-27T09:14:16Z</dcterms:created>
  <dcterms:modified xsi:type="dcterms:W3CDTF">2025-07-02T06:01:51Z</dcterms:modified>
  <cp:category/>
</cp:coreProperties>
</file>