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Charcoal Font TH" charset="1" panose="02000503000000000000"/>
      <p:regular r:id="rId25"/>
    </p:embeddedFont>
    <p:embeddedFont>
      <p:font typeface="Canva Sans" charset="1" panose="020B0503030501040103"/>
      <p:regular r:id="rId26"/>
    </p:embeddedFont>
    <p:embeddedFont>
      <p:font typeface="Dingos Stamp" charset="1" panose="03000A02040400000004"/>
      <p:regular r:id="rId27"/>
    </p:embeddedFont>
    <p:embeddedFont>
      <p:font typeface="Canva Sans Bold" charset="1" panose="020B0803030501040103"/>
      <p:regular r:id="rId28"/>
    </p:embeddedFont>
    <p:embeddedFont>
      <p:font typeface="Darumadrop One" charset="1" panose="00000000000000000000"/>
      <p:regular r:id="rId29"/>
    </p:embeddedFont>
    <p:embeddedFont>
      <p:font typeface="Anton" charset="1" panose="00000500000000000000"/>
      <p:regular r:id="rId30"/>
    </p:embeddedFont>
    <p:embeddedFont>
      <p:font typeface="Libre Baskerville Bold" charset="1" panose="02000000000000000000"/>
      <p:regular r:id="rId31"/>
    </p:embeddedFont>
    <p:embeddedFont>
      <p:font typeface="Canva Sans Italics" charset="1" panose="020B0503030501040103"/>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24" Target="../media/image23.png" Type="http://schemas.openxmlformats.org/officeDocument/2006/relationships/image"/><Relationship Id="rId25" Target="../media/image24.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3.png" Type="http://schemas.openxmlformats.org/officeDocument/2006/relationships/image"/><Relationship Id="rId11" Target="../media/image74.sv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59.png" Type="http://schemas.openxmlformats.org/officeDocument/2006/relationships/image"/><Relationship Id="rId17" Target="../media/image60.svg" Type="http://schemas.openxmlformats.org/officeDocument/2006/relationships/image"/><Relationship Id="rId2" Target="../media/image63.png" Type="http://schemas.openxmlformats.org/officeDocument/2006/relationships/image"/><Relationship Id="rId3" Target="../media/image64.svg" Type="http://schemas.openxmlformats.org/officeDocument/2006/relationships/image"/><Relationship Id="rId4" Target="../media/image69.png" Type="http://schemas.openxmlformats.org/officeDocument/2006/relationships/image"/><Relationship Id="rId5" Target="../media/image70.svg" Type="http://schemas.openxmlformats.org/officeDocument/2006/relationships/image"/><Relationship Id="rId6" Target="../media/image71.png" Type="http://schemas.openxmlformats.org/officeDocument/2006/relationships/image"/><Relationship Id="rId7" Target="../media/image72.svg" Type="http://schemas.openxmlformats.org/officeDocument/2006/relationships/image"/><Relationship Id="rId8" Target="../media/image39.png" Type="http://schemas.openxmlformats.org/officeDocument/2006/relationships/image"/><Relationship Id="rId9" Target="../media/image40.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5.png" Type="http://schemas.openxmlformats.org/officeDocument/2006/relationships/image"/><Relationship Id="rId11" Target="../media/image66.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2" Target="../media/image43.png" Type="http://schemas.openxmlformats.org/officeDocument/2006/relationships/image"/><Relationship Id="rId3" Target="../media/image44.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81.png" Type="http://schemas.openxmlformats.org/officeDocument/2006/relationships/image"/><Relationship Id="rId9" Target="../media/image8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5.png" Type="http://schemas.openxmlformats.org/officeDocument/2006/relationships/image"/><Relationship Id="rId11" Target="../media/image56.sv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2" Target="../media/image43.png" Type="http://schemas.openxmlformats.org/officeDocument/2006/relationships/image"/><Relationship Id="rId3" Target="../media/image44.svg" Type="http://schemas.openxmlformats.org/officeDocument/2006/relationships/image"/><Relationship Id="rId4" Target="../media/image63.png" Type="http://schemas.openxmlformats.org/officeDocument/2006/relationships/image"/><Relationship Id="rId5" Target="../media/image64.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83.png" Type="http://schemas.openxmlformats.org/officeDocument/2006/relationships/image"/><Relationship Id="rId9" Target="../media/image84.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3.png" Type="http://schemas.openxmlformats.org/officeDocument/2006/relationships/image"/><Relationship Id="rId11" Target="../media/image74.sv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14" Target="../media/image53.png" Type="http://schemas.openxmlformats.org/officeDocument/2006/relationships/image"/><Relationship Id="rId15" Target="../media/image54.svg" Type="http://schemas.openxmlformats.org/officeDocument/2006/relationships/image"/><Relationship Id="rId16" Target="../media/image13.png" Type="http://schemas.openxmlformats.org/officeDocument/2006/relationships/image"/><Relationship Id="rId17" Target="../media/image14.svg" Type="http://schemas.openxmlformats.org/officeDocument/2006/relationships/image"/><Relationship Id="rId2" Target="../media/image63.png" Type="http://schemas.openxmlformats.org/officeDocument/2006/relationships/image"/><Relationship Id="rId3" Target="../media/image64.svg" Type="http://schemas.openxmlformats.org/officeDocument/2006/relationships/image"/><Relationship Id="rId4" Target="../media/image69.png" Type="http://schemas.openxmlformats.org/officeDocument/2006/relationships/image"/><Relationship Id="rId5" Target="../media/image70.svg" Type="http://schemas.openxmlformats.org/officeDocument/2006/relationships/image"/><Relationship Id="rId6" Target="../media/image71.png" Type="http://schemas.openxmlformats.org/officeDocument/2006/relationships/image"/><Relationship Id="rId7" Target="../media/image72.svg" Type="http://schemas.openxmlformats.org/officeDocument/2006/relationships/image"/><Relationship Id="rId8" Target="../media/image39.png" Type="http://schemas.openxmlformats.org/officeDocument/2006/relationships/image"/><Relationship Id="rId9" Target="../media/image40.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5.png" Type="http://schemas.openxmlformats.org/officeDocument/2006/relationships/image"/><Relationship Id="rId11" Target="../media/image86.svg" Type="http://schemas.openxmlformats.org/officeDocument/2006/relationships/image"/><Relationship Id="rId2" Target="../media/image63.png" Type="http://schemas.openxmlformats.org/officeDocument/2006/relationships/image"/><Relationship Id="rId3" Target="../media/image64.svg" Type="http://schemas.openxmlformats.org/officeDocument/2006/relationships/image"/><Relationship Id="rId4" Target="../media/image73.png" Type="http://schemas.openxmlformats.org/officeDocument/2006/relationships/image"/><Relationship Id="rId5" Target="../media/image74.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media/image46.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57.png" Type="http://schemas.openxmlformats.org/officeDocument/2006/relationships/image"/><Relationship Id="rId7" Target="../media/image58.svg" Type="http://schemas.openxmlformats.org/officeDocument/2006/relationships/image"/><Relationship Id="rId8" Target="../media/image8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1.png" Type="http://schemas.openxmlformats.org/officeDocument/2006/relationships/image"/><Relationship Id="rId11" Target="../media/image62.svg" Type="http://schemas.openxmlformats.org/officeDocument/2006/relationships/image"/><Relationship Id="rId2" Target="../media/image39.png" Type="http://schemas.openxmlformats.org/officeDocument/2006/relationships/image"/><Relationship Id="rId3" Target="../media/image40.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57.png" Type="http://schemas.openxmlformats.org/officeDocument/2006/relationships/image"/><Relationship Id="rId9" Target="../media/image58.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6.png" Type="http://schemas.openxmlformats.org/officeDocument/2006/relationships/image"/><Relationship Id="rId11" Target="../media/image97.png" Type="http://schemas.openxmlformats.org/officeDocument/2006/relationships/image"/><Relationship Id="rId12" Target="../media/image98.svg" Type="http://schemas.openxmlformats.org/officeDocument/2006/relationships/image"/><Relationship Id="rId13" Target="../media/image99.png" Type="http://schemas.openxmlformats.org/officeDocument/2006/relationships/image"/><Relationship Id="rId14" Target="../media/image100.svg" Type="http://schemas.openxmlformats.org/officeDocument/2006/relationships/image"/><Relationship Id="rId2" Target="../media/image88.png" Type="http://schemas.openxmlformats.org/officeDocument/2006/relationships/image"/><Relationship Id="rId3" Target="../media/image89.svg" Type="http://schemas.openxmlformats.org/officeDocument/2006/relationships/image"/><Relationship Id="rId4" Target="../media/image90.png" Type="http://schemas.openxmlformats.org/officeDocument/2006/relationships/image"/><Relationship Id="rId5" Target="../media/image91.svg" Type="http://schemas.openxmlformats.org/officeDocument/2006/relationships/image"/><Relationship Id="rId6" Target="../media/image92.png" Type="http://schemas.openxmlformats.org/officeDocument/2006/relationships/image"/><Relationship Id="rId7" Target="../media/image93.svg" Type="http://schemas.openxmlformats.org/officeDocument/2006/relationships/image"/><Relationship Id="rId8" Target="../media/image94.png" Type="http://schemas.openxmlformats.org/officeDocument/2006/relationships/image"/><Relationship Id="rId9" Target="../media/image95.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1.png" Type="http://schemas.openxmlformats.org/officeDocument/2006/relationships/image"/><Relationship Id="rId3" Target="../media/image10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png" Type="http://schemas.openxmlformats.org/officeDocument/2006/relationships/image"/><Relationship Id="rId11" Target="../media/image34.svg" Type="http://schemas.openxmlformats.org/officeDocument/2006/relationships/image"/><Relationship Id="rId12" Target="../media/image35.png" Type="http://schemas.openxmlformats.org/officeDocument/2006/relationships/image"/><Relationship Id="rId13" Target="../media/image36.svg" Type="http://schemas.openxmlformats.org/officeDocument/2006/relationships/image"/><Relationship Id="rId14" Target="../media/image37.png" Type="http://schemas.openxmlformats.org/officeDocument/2006/relationships/image"/><Relationship Id="rId15" Target="../media/image38.svg" Type="http://schemas.openxmlformats.org/officeDocument/2006/relationships/image"/><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5.png" Type="http://schemas.openxmlformats.org/officeDocument/2006/relationships/image"/><Relationship Id="rId11" Target="../media/image46.svg" Type="http://schemas.openxmlformats.org/officeDocument/2006/relationships/image"/><Relationship Id="rId12" Target="../media/image47.png" Type="http://schemas.openxmlformats.org/officeDocument/2006/relationships/image"/><Relationship Id="rId13" Target="../media/image48.svg" Type="http://schemas.openxmlformats.org/officeDocument/2006/relationships/image"/><Relationship Id="rId14" Target="../media/image49.png" Type="http://schemas.openxmlformats.org/officeDocument/2006/relationships/image"/><Relationship Id="rId15" Target="../media/image50.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51.png" Type="http://schemas.openxmlformats.org/officeDocument/2006/relationships/image"/><Relationship Id="rId19" Target="../media/image52.svg" Type="http://schemas.openxmlformats.org/officeDocument/2006/relationships/image"/><Relationship Id="rId2" Target="../media/image39.png" Type="http://schemas.openxmlformats.org/officeDocument/2006/relationships/image"/><Relationship Id="rId20" Target="../media/image53.png" Type="http://schemas.openxmlformats.org/officeDocument/2006/relationships/image"/><Relationship Id="rId21" Target="../media/image54.svg" Type="http://schemas.openxmlformats.org/officeDocument/2006/relationships/image"/><Relationship Id="rId22" Target="../media/image55.png" Type="http://schemas.openxmlformats.org/officeDocument/2006/relationships/image"/><Relationship Id="rId23" Target="../media/image56.svg" Type="http://schemas.openxmlformats.org/officeDocument/2006/relationships/image"/><Relationship Id="rId3" Target="../media/image40.sv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43.png" Type="http://schemas.openxmlformats.org/officeDocument/2006/relationships/image"/><Relationship Id="rId9" Target="../media/image4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7.png" Type="http://schemas.openxmlformats.org/officeDocument/2006/relationships/image"/><Relationship Id="rId11" Target="../media/image58.svg" Type="http://schemas.openxmlformats.org/officeDocument/2006/relationships/image"/><Relationship Id="rId12" Target="../media/image59.png" Type="http://schemas.openxmlformats.org/officeDocument/2006/relationships/image"/><Relationship Id="rId13" Target="../media/image60.svg" Type="http://schemas.openxmlformats.org/officeDocument/2006/relationships/image"/><Relationship Id="rId14" Target="../media/image61.png" Type="http://schemas.openxmlformats.org/officeDocument/2006/relationships/image"/><Relationship Id="rId15" Target="../media/image62.svg" Type="http://schemas.openxmlformats.org/officeDocument/2006/relationships/image"/><Relationship Id="rId2" Target="../media/image39.png" Type="http://schemas.openxmlformats.org/officeDocument/2006/relationships/image"/><Relationship Id="rId3" Target="../media/image40.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png" Type="http://schemas.openxmlformats.org/officeDocument/2006/relationships/image"/><Relationship Id="rId11" Target="../media/image54.svg" Type="http://schemas.openxmlformats.org/officeDocument/2006/relationships/image"/><Relationship Id="rId12" Target="../media/image19.png" Type="http://schemas.openxmlformats.org/officeDocument/2006/relationships/image"/><Relationship Id="rId13" Target="../media/image20.svg" Type="http://schemas.openxmlformats.org/officeDocument/2006/relationships/image"/><Relationship Id="rId2" Target="../media/image39.png" Type="http://schemas.openxmlformats.org/officeDocument/2006/relationships/image"/><Relationship Id="rId3" Target="../media/image40.svg" Type="http://schemas.openxmlformats.org/officeDocument/2006/relationships/image"/><Relationship Id="rId4" Target="../media/image63.png" Type="http://schemas.openxmlformats.org/officeDocument/2006/relationships/image"/><Relationship Id="rId5" Target="../media/image64.svg" Type="http://schemas.openxmlformats.org/officeDocument/2006/relationships/image"/><Relationship Id="rId6" Target="../media/image65.png" Type="http://schemas.openxmlformats.org/officeDocument/2006/relationships/image"/><Relationship Id="rId7" Target="../media/image66.svg" Type="http://schemas.openxmlformats.org/officeDocument/2006/relationships/image"/><Relationship Id="rId8" Target="../media/image67.png" Type="http://schemas.openxmlformats.org/officeDocument/2006/relationships/image"/><Relationship Id="rId9" Target="../media/image6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3.png" Type="http://schemas.openxmlformats.org/officeDocument/2006/relationships/image"/><Relationship Id="rId11" Target="../media/image74.sv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14" Target="../media/image53.png" Type="http://schemas.openxmlformats.org/officeDocument/2006/relationships/image"/><Relationship Id="rId15" Target="../media/image54.svg" Type="http://schemas.openxmlformats.org/officeDocument/2006/relationships/image"/><Relationship Id="rId16" Target="../media/image13.png" Type="http://schemas.openxmlformats.org/officeDocument/2006/relationships/image"/><Relationship Id="rId17" Target="../media/image14.svg" Type="http://schemas.openxmlformats.org/officeDocument/2006/relationships/image"/><Relationship Id="rId18" Target="../media/image59.png" Type="http://schemas.openxmlformats.org/officeDocument/2006/relationships/image"/><Relationship Id="rId19" Target="../media/image60.svg" Type="http://schemas.openxmlformats.org/officeDocument/2006/relationships/image"/><Relationship Id="rId2" Target="../media/image63.png" Type="http://schemas.openxmlformats.org/officeDocument/2006/relationships/image"/><Relationship Id="rId3" Target="../media/image64.svg" Type="http://schemas.openxmlformats.org/officeDocument/2006/relationships/image"/><Relationship Id="rId4" Target="../media/image69.png" Type="http://schemas.openxmlformats.org/officeDocument/2006/relationships/image"/><Relationship Id="rId5" Target="../media/image70.svg" Type="http://schemas.openxmlformats.org/officeDocument/2006/relationships/image"/><Relationship Id="rId6" Target="../media/image71.png" Type="http://schemas.openxmlformats.org/officeDocument/2006/relationships/image"/><Relationship Id="rId7" Target="../media/image72.svg" Type="http://schemas.openxmlformats.org/officeDocument/2006/relationships/image"/><Relationship Id="rId8" Target="../media/image39.png" Type="http://schemas.openxmlformats.org/officeDocument/2006/relationships/image"/><Relationship Id="rId9" Target="../media/image4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3.png" Type="http://schemas.openxmlformats.org/officeDocument/2006/relationships/image"/><Relationship Id="rId11" Target="../media/image74.sv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14" Target="../media/image53.png" Type="http://schemas.openxmlformats.org/officeDocument/2006/relationships/image"/><Relationship Id="rId15" Target="../media/image54.svg" Type="http://schemas.openxmlformats.org/officeDocument/2006/relationships/image"/><Relationship Id="rId16" Target="../media/image13.png" Type="http://schemas.openxmlformats.org/officeDocument/2006/relationships/image"/><Relationship Id="rId17" Target="../media/image14.svg" Type="http://schemas.openxmlformats.org/officeDocument/2006/relationships/image"/><Relationship Id="rId18" Target="../media/image59.png" Type="http://schemas.openxmlformats.org/officeDocument/2006/relationships/image"/><Relationship Id="rId19" Target="../media/image60.svg" Type="http://schemas.openxmlformats.org/officeDocument/2006/relationships/image"/><Relationship Id="rId2" Target="../media/image63.png" Type="http://schemas.openxmlformats.org/officeDocument/2006/relationships/image"/><Relationship Id="rId3" Target="../media/image64.svg" Type="http://schemas.openxmlformats.org/officeDocument/2006/relationships/image"/><Relationship Id="rId4" Target="../media/image69.png" Type="http://schemas.openxmlformats.org/officeDocument/2006/relationships/image"/><Relationship Id="rId5" Target="../media/image70.svg" Type="http://schemas.openxmlformats.org/officeDocument/2006/relationships/image"/><Relationship Id="rId6" Target="../media/image71.png" Type="http://schemas.openxmlformats.org/officeDocument/2006/relationships/image"/><Relationship Id="rId7" Target="../media/image72.svg" Type="http://schemas.openxmlformats.org/officeDocument/2006/relationships/image"/><Relationship Id="rId8" Target="../media/image39.png" Type="http://schemas.openxmlformats.org/officeDocument/2006/relationships/image"/><Relationship Id="rId9" Target="../media/image4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9.png" Type="http://schemas.openxmlformats.org/officeDocument/2006/relationships/image"/><Relationship Id="rId11" Target="../media/image60.sv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14" Target="../media/image75.png" Type="http://schemas.openxmlformats.org/officeDocument/2006/relationships/image"/><Relationship Id="rId15" Target="../media/image76.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2" Target="../media/image45.png" Type="http://schemas.openxmlformats.org/officeDocument/2006/relationships/image"/><Relationship Id="rId3" Target="../media/image46.svg" Type="http://schemas.openxmlformats.org/officeDocument/2006/relationships/image"/><Relationship Id="rId4" Target="../media/image69.png" Type="http://schemas.openxmlformats.org/officeDocument/2006/relationships/image"/><Relationship Id="rId5" Target="../media/image70.sv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 Id="rId8" Target="../media/image39.png" Type="http://schemas.openxmlformats.org/officeDocument/2006/relationships/image"/><Relationship Id="rId9" Target="../media/image4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12" Target="../media/image55.png" Type="http://schemas.openxmlformats.org/officeDocument/2006/relationships/image"/><Relationship Id="rId13" Target="../media/image56.svg" Type="http://schemas.openxmlformats.org/officeDocument/2006/relationships/image"/><Relationship Id="rId2" Target="../media/image45.png" Type="http://schemas.openxmlformats.org/officeDocument/2006/relationships/image"/><Relationship Id="rId3" Target="../media/image46.svg" Type="http://schemas.openxmlformats.org/officeDocument/2006/relationships/image"/><Relationship Id="rId4" Target="../media/image77.png" Type="http://schemas.openxmlformats.org/officeDocument/2006/relationships/image"/><Relationship Id="rId5" Target="../media/image78.svg" Type="http://schemas.openxmlformats.org/officeDocument/2006/relationships/image"/><Relationship Id="rId6" Target="../media/image79.png" Type="http://schemas.openxmlformats.org/officeDocument/2006/relationships/image"/><Relationship Id="rId7" Target="../media/image80.svg" Type="http://schemas.openxmlformats.org/officeDocument/2006/relationships/image"/><Relationship Id="rId8" Target="../media/image43.png" Type="http://schemas.openxmlformats.org/officeDocument/2006/relationships/image"/><Relationship Id="rId9" Target="../media/image4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CE29D"/>
        </a:solidFill>
      </p:bgPr>
    </p:bg>
    <p:spTree>
      <p:nvGrpSpPr>
        <p:cNvPr id="1" name=""/>
        <p:cNvGrpSpPr/>
        <p:nvPr/>
      </p:nvGrpSpPr>
      <p:grpSpPr>
        <a:xfrm>
          <a:off x="0" y="0"/>
          <a:ext cx="0" cy="0"/>
          <a:chOff x="0" y="0"/>
          <a:chExt cx="0" cy="0"/>
        </a:xfrm>
      </p:grpSpPr>
      <p:sp>
        <p:nvSpPr>
          <p:cNvPr name="Freeform 2" id="2"/>
          <p:cNvSpPr/>
          <p:nvPr/>
        </p:nvSpPr>
        <p:spPr>
          <a:xfrm flipH="false" flipV="false" rot="0">
            <a:off x="15366215" y="-1318479"/>
            <a:ext cx="5449987" cy="4617626"/>
          </a:xfrm>
          <a:custGeom>
            <a:avLst/>
            <a:gdLst/>
            <a:ahLst/>
            <a:cxnLst/>
            <a:rect r="r" b="b" t="t" l="l"/>
            <a:pathLst>
              <a:path h="4617626" w="5449987">
                <a:moveTo>
                  <a:pt x="0" y="0"/>
                </a:moveTo>
                <a:lnTo>
                  <a:pt x="5449987" y="0"/>
                </a:lnTo>
                <a:lnTo>
                  <a:pt x="5449987" y="4617626"/>
                </a:lnTo>
                <a:lnTo>
                  <a:pt x="0" y="46176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701854">
            <a:off x="13238791" y="6978558"/>
            <a:ext cx="7315200" cy="4083212"/>
          </a:xfrm>
          <a:custGeom>
            <a:avLst/>
            <a:gdLst/>
            <a:ahLst/>
            <a:cxnLst/>
            <a:rect r="r" b="b" t="t" l="l"/>
            <a:pathLst>
              <a:path h="4083212" w="7315200">
                <a:moveTo>
                  <a:pt x="0" y="0"/>
                </a:moveTo>
                <a:lnTo>
                  <a:pt x="7315200" y="0"/>
                </a:lnTo>
                <a:lnTo>
                  <a:pt x="7315200" y="4083211"/>
                </a:lnTo>
                <a:lnTo>
                  <a:pt x="0" y="40832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438164">
            <a:off x="3609706" y="7653102"/>
            <a:ext cx="6035040" cy="4114800"/>
          </a:xfrm>
          <a:custGeom>
            <a:avLst/>
            <a:gdLst/>
            <a:ahLst/>
            <a:cxnLst/>
            <a:rect r="r" b="b" t="t" l="l"/>
            <a:pathLst>
              <a:path h="4114800" w="6035040">
                <a:moveTo>
                  <a:pt x="0" y="0"/>
                </a:moveTo>
                <a:lnTo>
                  <a:pt x="6035040" y="0"/>
                </a:lnTo>
                <a:lnTo>
                  <a:pt x="603504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487118" y="3393589"/>
            <a:ext cx="5093991" cy="6883772"/>
          </a:xfrm>
          <a:custGeom>
            <a:avLst/>
            <a:gdLst/>
            <a:ahLst/>
            <a:cxnLst/>
            <a:rect r="r" b="b" t="t" l="l"/>
            <a:pathLst>
              <a:path h="6883772" w="5093991">
                <a:moveTo>
                  <a:pt x="0" y="0"/>
                </a:moveTo>
                <a:lnTo>
                  <a:pt x="5093991" y="0"/>
                </a:lnTo>
                <a:lnTo>
                  <a:pt x="5093991" y="6883772"/>
                </a:lnTo>
                <a:lnTo>
                  <a:pt x="0" y="68837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4891831" y="5821745"/>
            <a:ext cx="1147080" cy="1147080"/>
          </a:xfrm>
          <a:custGeom>
            <a:avLst/>
            <a:gdLst/>
            <a:ahLst/>
            <a:cxnLst/>
            <a:rect r="r" b="b" t="t" l="l"/>
            <a:pathLst>
              <a:path h="1147080" w="1147080">
                <a:moveTo>
                  <a:pt x="0" y="0"/>
                </a:moveTo>
                <a:lnTo>
                  <a:pt x="1147080" y="0"/>
                </a:lnTo>
                <a:lnTo>
                  <a:pt x="1147080" y="1147080"/>
                </a:lnTo>
                <a:lnTo>
                  <a:pt x="0" y="114708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250447" y="7702910"/>
            <a:ext cx="1317253" cy="1317253"/>
          </a:xfrm>
          <a:custGeom>
            <a:avLst/>
            <a:gdLst/>
            <a:ahLst/>
            <a:cxnLst/>
            <a:rect r="r" b="b" t="t" l="l"/>
            <a:pathLst>
              <a:path h="1317253" w="1317253">
                <a:moveTo>
                  <a:pt x="0" y="0"/>
                </a:moveTo>
                <a:lnTo>
                  <a:pt x="1317254" y="0"/>
                </a:lnTo>
                <a:lnTo>
                  <a:pt x="1317254" y="1317254"/>
                </a:lnTo>
                <a:lnTo>
                  <a:pt x="0" y="131725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6847974" y="4279316"/>
            <a:ext cx="8986516" cy="2556159"/>
          </a:xfrm>
          <a:prstGeom prst="rect">
            <a:avLst/>
          </a:prstGeom>
        </p:spPr>
        <p:txBody>
          <a:bodyPr anchor="t" rtlCol="false" tIns="0" lIns="0" bIns="0" rIns="0">
            <a:spAutoFit/>
          </a:bodyPr>
          <a:lstStyle/>
          <a:p>
            <a:pPr algn="ctr">
              <a:lnSpc>
                <a:spcPts val="9927"/>
              </a:lnSpc>
            </a:pPr>
            <a:r>
              <a:rPr lang="en-US" sz="9545">
                <a:solidFill>
                  <a:srgbClr val="122D2E"/>
                </a:solidFill>
                <a:latin typeface="Charcoal Font TH"/>
                <a:ea typeface="Charcoal Font TH"/>
                <a:cs typeface="Charcoal Font TH"/>
                <a:sym typeface="Charcoal Font TH"/>
              </a:rPr>
              <a:t>Sosyal İlişkilerde “Otokontrol”</a:t>
            </a:r>
          </a:p>
        </p:txBody>
      </p:sp>
      <p:sp>
        <p:nvSpPr>
          <p:cNvPr name="Freeform 9" id="9"/>
          <p:cNvSpPr/>
          <p:nvPr/>
        </p:nvSpPr>
        <p:spPr>
          <a:xfrm flipH="false" flipV="false" rot="-769772">
            <a:off x="15804924" y="5993684"/>
            <a:ext cx="1075693" cy="1714872"/>
          </a:xfrm>
          <a:custGeom>
            <a:avLst/>
            <a:gdLst/>
            <a:ahLst/>
            <a:cxnLst/>
            <a:rect r="r" b="b" t="t" l="l"/>
            <a:pathLst>
              <a:path h="1714872" w="1075693">
                <a:moveTo>
                  <a:pt x="0" y="0"/>
                </a:moveTo>
                <a:lnTo>
                  <a:pt x="1075693" y="0"/>
                </a:lnTo>
                <a:lnTo>
                  <a:pt x="1075693" y="1714873"/>
                </a:lnTo>
                <a:lnTo>
                  <a:pt x="0" y="171487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599659">
            <a:off x="5988011" y="3144695"/>
            <a:ext cx="1278431" cy="1283096"/>
          </a:xfrm>
          <a:custGeom>
            <a:avLst/>
            <a:gdLst/>
            <a:ahLst/>
            <a:cxnLst/>
            <a:rect r="r" b="b" t="t" l="l"/>
            <a:pathLst>
              <a:path h="1283096" w="1278431">
                <a:moveTo>
                  <a:pt x="0" y="0"/>
                </a:moveTo>
                <a:lnTo>
                  <a:pt x="1278430" y="0"/>
                </a:lnTo>
                <a:lnTo>
                  <a:pt x="1278430" y="1283097"/>
                </a:lnTo>
                <a:lnTo>
                  <a:pt x="0" y="128309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0">
            <a:off x="14255935" y="656244"/>
            <a:ext cx="1372022" cy="1476736"/>
          </a:xfrm>
          <a:custGeom>
            <a:avLst/>
            <a:gdLst/>
            <a:ahLst/>
            <a:cxnLst/>
            <a:rect r="r" b="b" t="t" l="l"/>
            <a:pathLst>
              <a:path h="1476736" w="1372022">
                <a:moveTo>
                  <a:pt x="0" y="0"/>
                </a:moveTo>
                <a:lnTo>
                  <a:pt x="1372022" y="0"/>
                </a:lnTo>
                <a:lnTo>
                  <a:pt x="1372022" y="1476736"/>
                </a:lnTo>
                <a:lnTo>
                  <a:pt x="0" y="147673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13443781" y="8081559"/>
            <a:ext cx="2996331" cy="2353482"/>
          </a:xfrm>
          <a:custGeom>
            <a:avLst/>
            <a:gdLst/>
            <a:ahLst/>
            <a:cxnLst/>
            <a:rect r="r" b="b" t="t" l="l"/>
            <a:pathLst>
              <a:path h="2353482" w="2996331">
                <a:moveTo>
                  <a:pt x="0" y="0"/>
                </a:moveTo>
                <a:lnTo>
                  <a:pt x="2996330" y="0"/>
                </a:lnTo>
                <a:lnTo>
                  <a:pt x="2996330" y="2353482"/>
                </a:lnTo>
                <a:lnTo>
                  <a:pt x="0" y="235348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0">
            <a:off x="10347347" y="1963215"/>
            <a:ext cx="1913359" cy="1697672"/>
          </a:xfrm>
          <a:custGeom>
            <a:avLst/>
            <a:gdLst/>
            <a:ahLst/>
            <a:cxnLst/>
            <a:rect r="r" b="b" t="t" l="l"/>
            <a:pathLst>
              <a:path h="1697672" w="1913359">
                <a:moveTo>
                  <a:pt x="0" y="0"/>
                </a:moveTo>
                <a:lnTo>
                  <a:pt x="1913359" y="0"/>
                </a:lnTo>
                <a:lnTo>
                  <a:pt x="1913359" y="1697671"/>
                </a:lnTo>
                <a:lnTo>
                  <a:pt x="0" y="1697671"/>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grpSp>
        <p:nvGrpSpPr>
          <p:cNvPr name="Group 14" id="14"/>
          <p:cNvGrpSpPr/>
          <p:nvPr/>
        </p:nvGrpSpPr>
        <p:grpSpPr>
          <a:xfrm rot="0">
            <a:off x="8738189" y="6968825"/>
            <a:ext cx="5131674" cy="1200522"/>
            <a:chOff x="0" y="0"/>
            <a:chExt cx="1351552" cy="316187"/>
          </a:xfrm>
        </p:grpSpPr>
        <p:sp>
          <p:nvSpPr>
            <p:cNvPr name="Freeform 15" id="15"/>
            <p:cNvSpPr/>
            <p:nvPr/>
          </p:nvSpPr>
          <p:spPr>
            <a:xfrm flipH="false" flipV="false" rot="0">
              <a:off x="0" y="0"/>
              <a:ext cx="1351552" cy="316187"/>
            </a:xfrm>
            <a:custGeom>
              <a:avLst/>
              <a:gdLst/>
              <a:ahLst/>
              <a:cxnLst/>
              <a:rect r="r" b="b" t="t" l="l"/>
              <a:pathLst>
                <a:path h="316187" w="1351552">
                  <a:moveTo>
                    <a:pt x="150865" y="0"/>
                  </a:moveTo>
                  <a:lnTo>
                    <a:pt x="1200687" y="0"/>
                  </a:lnTo>
                  <a:cubicBezTo>
                    <a:pt x="1240699" y="0"/>
                    <a:pt x="1279072" y="15895"/>
                    <a:pt x="1307365" y="44187"/>
                  </a:cubicBezTo>
                  <a:cubicBezTo>
                    <a:pt x="1335657" y="72480"/>
                    <a:pt x="1351552" y="110853"/>
                    <a:pt x="1351552" y="150865"/>
                  </a:cubicBezTo>
                  <a:lnTo>
                    <a:pt x="1351552" y="165322"/>
                  </a:lnTo>
                  <a:cubicBezTo>
                    <a:pt x="1351552" y="205334"/>
                    <a:pt x="1335657" y="243707"/>
                    <a:pt x="1307365" y="271999"/>
                  </a:cubicBezTo>
                  <a:cubicBezTo>
                    <a:pt x="1279072" y="300292"/>
                    <a:pt x="1240699" y="316187"/>
                    <a:pt x="1200687" y="316187"/>
                  </a:cubicBezTo>
                  <a:lnTo>
                    <a:pt x="150865" y="316187"/>
                  </a:lnTo>
                  <a:cubicBezTo>
                    <a:pt x="110853" y="316187"/>
                    <a:pt x="72480" y="300292"/>
                    <a:pt x="44187" y="271999"/>
                  </a:cubicBezTo>
                  <a:cubicBezTo>
                    <a:pt x="15895" y="243707"/>
                    <a:pt x="0" y="205334"/>
                    <a:pt x="0" y="165322"/>
                  </a:cubicBezTo>
                  <a:lnTo>
                    <a:pt x="0" y="150865"/>
                  </a:lnTo>
                  <a:cubicBezTo>
                    <a:pt x="0" y="110853"/>
                    <a:pt x="15895" y="72480"/>
                    <a:pt x="44187" y="44187"/>
                  </a:cubicBezTo>
                  <a:cubicBezTo>
                    <a:pt x="72480" y="15895"/>
                    <a:pt x="110853" y="0"/>
                    <a:pt x="150865" y="0"/>
                  </a:cubicBezTo>
                  <a:close/>
                </a:path>
              </a:pathLst>
            </a:custGeom>
            <a:solidFill>
              <a:srgbClr val="DE937B"/>
            </a:solidFill>
          </p:spPr>
        </p:sp>
        <p:sp>
          <p:nvSpPr>
            <p:cNvPr name="TextBox 16" id="16"/>
            <p:cNvSpPr txBox="true"/>
            <p:nvPr/>
          </p:nvSpPr>
          <p:spPr>
            <a:xfrm>
              <a:off x="0" y="-28575"/>
              <a:ext cx="1351552" cy="344762"/>
            </a:xfrm>
            <a:prstGeom prst="rect">
              <a:avLst/>
            </a:prstGeom>
          </p:spPr>
          <p:txBody>
            <a:bodyPr anchor="ctr" rtlCol="false" tIns="50800" lIns="50800" bIns="50800" rIns="50800"/>
            <a:lstStyle/>
            <a:p>
              <a:pPr algn="ctr">
                <a:lnSpc>
                  <a:spcPts val="2659"/>
                </a:lnSpc>
                <a:spcBef>
                  <a:spcPct val="0"/>
                </a:spcBef>
              </a:pPr>
            </a:p>
          </p:txBody>
        </p:sp>
      </p:grpSp>
      <p:sp>
        <p:nvSpPr>
          <p:cNvPr name="Freeform 17" id="17"/>
          <p:cNvSpPr/>
          <p:nvPr/>
        </p:nvSpPr>
        <p:spPr>
          <a:xfrm flipH="false" flipV="false" rot="0">
            <a:off x="16051271" y="3043495"/>
            <a:ext cx="1690240" cy="974193"/>
          </a:xfrm>
          <a:custGeom>
            <a:avLst/>
            <a:gdLst/>
            <a:ahLst/>
            <a:cxnLst/>
            <a:rect r="r" b="b" t="t" l="l"/>
            <a:pathLst>
              <a:path h="974193" w="1690240">
                <a:moveTo>
                  <a:pt x="0" y="0"/>
                </a:moveTo>
                <a:lnTo>
                  <a:pt x="1690240" y="0"/>
                </a:lnTo>
                <a:lnTo>
                  <a:pt x="1690240" y="974192"/>
                </a:lnTo>
                <a:lnTo>
                  <a:pt x="0" y="974192"/>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8" id="18"/>
          <p:cNvSpPr/>
          <p:nvPr/>
        </p:nvSpPr>
        <p:spPr>
          <a:xfrm flipH="false" flipV="false" rot="0">
            <a:off x="250447" y="405943"/>
            <a:ext cx="2491570" cy="1977339"/>
          </a:xfrm>
          <a:custGeom>
            <a:avLst/>
            <a:gdLst/>
            <a:ahLst/>
            <a:cxnLst/>
            <a:rect r="r" b="b" t="t" l="l"/>
            <a:pathLst>
              <a:path h="1977339" w="2491570">
                <a:moveTo>
                  <a:pt x="0" y="0"/>
                </a:moveTo>
                <a:lnTo>
                  <a:pt x="2491570" y="0"/>
                </a:lnTo>
                <a:lnTo>
                  <a:pt x="2491570" y="1977339"/>
                </a:lnTo>
                <a:lnTo>
                  <a:pt x="0" y="1977339"/>
                </a:lnTo>
                <a:lnTo>
                  <a:pt x="0" y="0"/>
                </a:lnTo>
                <a:close/>
              </a:path>
            </a:pathLst>
          </a:custGeom>
          <a:blipFill>
            <a:blip r:embed="rId24"/>
            <a:stretch>
              <a:fillRect l="0" t="0" r="0" b="0"/>
            </a:stretch>
          </a:blipFill>
        </p:spPr>
      </p:sp>
      <p:sp>
        <p:nvSpPr>
          <p:cNvPr name="Freeform 19" id="19"/>
          <p:cNvSpPr/>
          <p:nvPr/>
        </p:nvSpPr>
        <p:spPr>
          <a:xfrm flipH="false" flipV="false" rot="0">
            <a:off x="2931356" y="405943"/>
            <a:ext cx="2231660" cy="1977339"/>
          </a:xfrm>
          <a:custGeom>
            <a:avLst/>
            <a:gdLst/>
            <a:ahLst/>
            <a:cxnLst/>
            <a:rect r="r" b="b" t="t" l="l"/>
            <a:pathLst>
              <a:path h="1977339" w="2231660">
                <a:moveTo>
                  <a:pt x="0" y="0"/>
                </a:moveTo>
                <a:lnTo>
                  <a:pt x="2231660" y="0"/>
                </a:lnTo>
                <a:lnTo>
                  <a:pt x="2231660" y="1977339"/>
                </a:lnTo>
                <a:lnTo>
                  <a:pt x="0" y="1977339"/>
                </a:lnTo>
                <a:lnTo>
                  <a:pt x="0" y="0"/>
                </a:lnTo>
                <a:close/>
              </a:path>
            </a:pathLst>
          </a:custGeom>
          <a:blipFill>
            <a:blip r:embed="rId25"/>
            <a:stretch>
              <a:fillRect l="0" t="0" r="0" b="0"/>
            </a:stretch>
          </a:blipFill>
        </p:spPr>
      </p:sp>
      <p:sp>
        <p:nvSpPr>
          <p:cNvPr name="TextBox 20" id="20"/>
          <p:cNvSpPr txBox="true"/>
          <p:nvPr/>
        </p:nvSpPr>
        <p:spPr>
          <a:xfrm rot="0">
            <a:off x="7588830" y="7109347"/>
            <a:ext cx="7563523" cy="680271"/>
          </a:xfrm>
          <a:prstGeom prst="rect">
            <a:avLst/>
          </a:prstGeom>
        </p:spPr>
        <p:txBody>
          <a:bodyPr anchor="t" rtlCol="false" tIns="0" lIns="0" bIns="0" rIns="0">
            <a:spAutoFit/>
          </a:bodyPr>
          <a:lstStyle/>
          <a:p>
            <a:pPr algn="ctr">
              <a:lnSpc>
                <a:spcPts val="5554"/>
              </a:lnSpc>
              <a:spcBef>
                <a:spcPct val="0"/>
              </a:spcBef>
            </a:pPr>
            <a:r>
              <a:rPr lang="en-US" sz="3967">
                <a:solidFill>
                  <a:srgbClr val="122D2E"/>
                </a:solidFill>
                <a:latin typeface="Charcoal Font TH"/>
                <a:ea typeface="Charcoal Font TH"/>
                <a:cs typeface="Charcoal Font TH"/>
                <a:sym typeface="Charcoal Font TH"/>
              </a:rPr>
              <a:t>Lise (Veli) Sunumu</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CCE29D"/>
        </a:solidFill>
      </p:bgPr>
    </p:bg>
    <p:spTree>
      <p:nvGrpSpPr>
        <p:cNvPr id="1" name=""/>
        <p:cNvGrpSpPr/>
        <p:nvPr/>
      </p:nvGrpSpPr>
      <p:grpSpPr>
        <a:xfrm>
          <a:off x="0" y="0"/>
          <a:ext cx="0" cy="0"/>
          <a:chOff x="0" y="0"/>
          <a:chExt cx="0" cy="0"/>
        </a:xfrm>
      </p:grpSpPr>
      <p:sp>
        <p:nvSpPr>
          <p:cNvPr name="Freeform 2" id="2"/>
          <p:cNvSpPr/>
          <p:nvPr/>
        </p:nvSpPr>
        <p:spPr>
          <a:xfrm flipH="false" flipV="false" rot="752636">
            <a:off x="-1879017" y="-2535744"/>
            <a:ext cx="4739535" cy="5071487"/>
          </a:xfrm>
          <a:custGeom>
            <a:avLst/>
            <a:gdLst/>
            <a:ahLst/>
            <a:cxnLst/>
            <a:rect r="r" b="b" t="t" l="l"/>
            <a:pathLst>
              <a:path h="5071487" w="4739535">
                <a:moveTo>
                  <a:pt x="0" y="0"/>
                </a:moveTo>
                <a:lnTo>
                  <a:pt x="4739535" y="0"/>
                </a:lnTo>
                <a:lnTo>
                  <a:pt x="4739535" y="5071488"/>
                </a:lnTo>
                <a:lnTo>
                  <a:pt x="0" y="50714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121851" y="1948053"/>
            <a:ext cx="12274940" cy="759663"/>
          </a:xfrm>
          <a:prstGeom prst="rect">
            <a:avLst/>
          </a:prstGeom>
        </p:spPr>
        <p:txBody>
          <a:bodyPr anchor="t" rtlCol="false" tIns="0" lIns="0" bIns="0" rIns="0">
            <a:spAutoFit/>
          </a:bodyPr>
          <a:lstStyle/>
          <a:p>
            <a:pPr algn="l">
              <a:lnSpc>
                <a:spcPts val="5730"/>
              </a:lnSpc>
            </a:pPr>
            <a:r>
              <a:rPr lang="en-US" sz="5510">
                <a:solidFill>
                  <a:srgbClr val="323A30"/>
                </a:solidFill>
                <a:latin typeface="Darumadrop One"/>
                <a:ea typeface="Darumadrop One"/>
                <a:cs typeface="Darumadrop One"/>
                <a:sym typeface="Darumadrop One"/>
              </a:rPr>
              <a:t>Otokontrol becerisi gelişmiş bireylerin;</a:t>
            </a:r>
          </a:p>
        </p:txBody>
      </p:sp>
      <p:sp>
        <p:nvSpPr>
          <p:cNvPr name="Freeform 4" id="4"/>
          <p:cNvSpPr/>
          <p:nvPr/>
        </p:nvSpPr>
        <p:spPr>
          <a:xfrm flipH="false" flipV="false" rot="9796747">
            <a:off x="13756331" y="8254297"/>
            <a:ext cx="7315200" cy="2487168"/>
          </a:xfrm>
          <a:custGeom>
            <a:avLst/>
            <a:gdLst/>
            <a:ahLst/>
            <a:cxnLst/>
            <a:rect r="r" b="b" t="t" l="l"/>
            <a:pathLst>
              <a:path h="2487168" w="7315200">
                <a:moveTo>
                  <a:pt x="0" y="0"/>
                </a:moveTo>
                <a:lnTo>
                  <a:pt x="7315200" y="0"/>
                </a:lnTo>
                <a:lnTo>
                  <a:pt x="7315200" y="2487168"/>
                </a:lnTo>
                <a:lnTo>
                  <a:pt x="0" y="24871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2121851" y="2991332"/>
            <a:ext cx="14258986" cy="4441063"/>
          </a:xfrm>
          <a:prstGeom prst="rect">
            <a:avLst/>
          </a:prstGeom>
        </p:spPr>
        <p:txBody>
          <a:bodyPr anchor="t" rtlCol="false" tIns="0" lIns="0" bIns="0" rIns="0">
            <a:spAutoFit/>
          </a:bodyPr>
          <a:lstStyle/>
          <a:p>
            <a:pPr algn="l" marL="561341" indent="-280670" lvl="1">
              <a:lnSpc>
                <a:spcPts val="3926"/>
              </a:lnSpc>
              <a:buFont typeface="Arial"/>
              <a:buChar char="•"/>
            </a:pPr>
            <a:r>
              <a:rPr lang="en-US" sz="2600">
                <a:solidFill>
                  <a:srgbClr val="323A30"/>
                </a:solidFill>
                <a:latin typeface="Canva Sans"/>
                <a:ea typeface="Canva Sans"/>
                <a:cs typeface="Canva Sans"/>
                <a:sym typeface="Canva Sans"/>
              </a:rPr>
              <a:t>Empati kurması kolaylaşmakta,</a:t>
            </a:r>
          </a:p>
          <a:p>
            <a:pPr algn="l" marL="561341" indent="-280670" lvl="1">
              <a:lnSpc>
                <a:spcPts val="3926"/>
              </a:lnSpc>
              <a:buFont typeface="Arial"/>
              <a:buChar char="•"/>
            </a:pPr>
            <a:r>
              <a:rPr lang="en-US" sz="2600">
                <a:solidFill>
                  <a:srgbClr val="323A30"/>
                </a:solidFill>
                <a:latin typeface="Canva Sans"/>
                <a:ea typeface="Canva Sans"/>
                <a:cs typeface="Canva Sans"/>
                <a:sym typeface="Canva Sans"/>
              </a:rPr>
              <a:t>Akran çatışmaları azalmakta,</a:t>
            </a:r>
          </a:p>
          <a:p>
            <a:pPr algn="l" marL="561341" indent="-280670" lvl="1">
              <a:lnSpc>
                <a:spcPts val="3926"/>
              </a:lnSpc>
              <a:buFont typeface="Arial"/>
              <a:buChar char="•"/>
            </a:pPr>
            <a:r>
              <a:rPr lang="en-US" sz="2600">
                <a:solidFill>
                  <a:srgbClr val="323A30"/>
                </a:solidFill>
                <a:latin typeface="Canva Sans"/>
                <a:ea typeface="Canva Sans"/>
                <a:cs typeface="Canva Sans"/>
                <a:sym typeface="Canva Sans"/>
              </a:rPr>
              <a:t>Grup içinde kabul görme düzeyleri artmakta,</a:t>
            </a:r>
          </a:p>
          <a:p>
            <a:pPr algn="l" marL="561341" indent="-280670" lvl="1">
              <a:lnSpc>
                <a:spcPts val="3926"/>
              </a:lnSpc>
              <a:buFont typeface="Arial"/>
              <a:buChar char="•"/>
            </a:pPr>
            <a:r>
              <a:rPr lang="en-US" sz="2600">
                <a:solidFill>
                  <a:srgbClr val="323A30"/>
                </a:solidFill>
                <a:latin typeface="Canva Sans"/>
                <a:ea typeface="Canva Sans"/>
                <a:cs typeface="Canva Sans"/>
                <a:sym typeface="Canva Sans"/>
              </a:rPr>
              <a:t>Uzun vadede oluşturdukları sosyal hedeflere ulaşmaları daha kolay hale gelmektedir.</a:t>
            </a:r>
            <a:r>
              <a:rPr lang="en-US" sz="2600">
                <a:solidFill>
                  <a:srgbClr val="323A30"/>
                </a:solidFill>
                <a:latin typeface="Canva Sans"/>
                <a:ea typeface="Canva Sans"/>
                <a:cs typeface="Canva Sans"/>
                <a:sym typeface="Canva Sans"/>
              </a:rPr>
              <a:t>6</a:t>
            </a:r>
          </a:p>
          <a:p>
            <a:pPr algn="l">
              <a:lnSpc>
                <a:spcPts val="3926"/>
              </a:lnSpc>
            </a:pPr>
            <a:r>
              <a:rPr lang="en-US" sz="2600">
                <a:solidFill>
                  <a:srgbClr val="323A30"/>
                </a:solidFill>
                <a:latin typeface="Canva Sans"/>
                <a:ea typeface="Canva Sans"/>
                <a:cs typeface="Canva Sans"/>
                <a:sym typeface="Canva Sans"/>
              </a:rPr>
              <a:t>Bu beceri sayesinde bireyin toplumla olan bağı güçlenmekte ve çevresiyle olan ilişkisi daha</a:t>
            </a:r>
          </a:p>
          <a:p>
            <a:pPr algn="l">
              <a:lnSpc>
                <a:spcPts val="3926"/>
              </a:lnSpc>
            </a:pPr>
            <a:r>
              <a:rPr lang="en-US" sz="2600">
                <a:solidFill>
                  <a:srgbClr val="323A30"/>
                </a:solidFill>
                <a:latin typeface="Canva Sans"/>
                <a:ea typeface="Canva Sans"/>
                <a:cs typeface="Canva Sans"/>
                <a:sym typeface="Canva Sans"/>
              </a:rPr>
              <a:t>olumlu hale gelmektedir. Bu durum bireyin özsaygısını da artırmaktadır. Çünkü çevresiyle ilişkisi güçlenen birey kendini daha yeterli ve kontrollü hissetmektedir.</a:t>
            </a:r>
          </a:p>
          <a:p>
            <a:pPr algn="l">
              <a:lnSpc>
                <a:spcPts val="3926"/>
              </a:lnSpc>
            </a:pPr>
          </a:p>
        </p:txBody>
      </p:sp>
      <p:sp>
        <p:nvSpPr>
          <p:cNvPr name="Freeform 6" id="6"/>
          <p:cNvSpPr/>
          <p:nvPr/>
        </p:nvSpPr>
        <p:spPr>
          <a:xfrm flipH="false" flipV="false" rot="0">
            <a:off x="16518444" y="5502376"/>
            <a:ext cx="1245728" cy="1340803"/>
          </a:xfrm>
          <a:custGeom>
            <a:avLst/>
            <a:gdLst/>
            <a:ahLst/>
            <a:cxnLst/>
            <a:rect r="r" b="b" t="t" l="l"/>
            <a:pathLst>
              <a:path h="1340803" w="1245728">
                <a:moveTo>
                  <a:pt x="0" y="0"/>
                </a:moveTo>
                <a:lnTo>
                  <a:pt x="1245727" y="0"/>
                </a:lnTo>
                <a:lnTo>
                  <a:pt x="1245727" y="1340803"/>
                </a:lnTo>
                <a:lnTo>
                  <a:pt x="0" y="13408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5593786" y="-1280113"/>
            <a:ext cx="5449987" cy="4617626"/>
          </a:xfrm>
          <a:custGeom>
            <a:avLst/>
            <a:gdLst/>
            <a:ahLst/>
            <a:cxnLst/>
            <a:rect r="r" b="b" t="t" l="l"/>
            <a:pathLst>
              <a:path h="4617626" w="5449987">
                <a:moveTo>
                  <a:pt x="0" y="0"/>
                </a:moveTo>
                <a:lnTo>
                  <a:pt x="5449987" y="0"/>
                </a:lnTo>
                <a:lnTo>
                  <a:pt x="5449987" y="4617626"/>
                </a:lnTo>
                <a:lnTo>
                  <a:pt x="0" y="461762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3549629" y="290332"/>
            <a:ext cx="686011" cy="738368"/>
          </a:xfrm>
          <a:custGeom>
            <a:avLst/>
            <a:gdLst/>
            <a:ahLst/>
            <a:cxnLst/>
            <a:rect r="r" b="b" t="t" l="l"/>
            <a:pathLst>
              <a:path h="738368" w="686011">
                <a:moveTo>
                  <a:pt x="0" y="0"/>
                </a:moveTo>
                <a:lnTo>
                  <a:pt x="686011" y="0"/>
                </a:lnTo>
                <a:lnTo>
                  <a:pt x="686011" y="738368"/>
                </a:lnTo>
                <a:lnTo>
                  <a:pt x="0" y="73836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11409813" y="8287095"/>
            <a:ext cx="2100732" cy="1210786"/>
          </a:xfrm>
          <a:custGeom>
            <a:avLst/>
            <a:gdLst/>
            <a:ahLst/>
            <a:cxnLst/>
            <a:rect r="r" b="b" t="t" l="l"/>
            <a:pathLst>
              <a:path h="1210786" w="2100732">
                <a:moveTo>
                  <a:pt x="0" y="0"/>
                </a:moveTo>
                <a:lnTo>
                  <a:pt x="2100732" y="0"/>
                </a:lnTo>
                <a:lnTo>
                  <a:pt x="2100732" y="1210786"/>
                </a:lnTo>
                <a:lnTo>
                  <a:pt x="0" y="121078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599659">
            <a:off x="16620085" y="1931986"/>
            <a:ext cx="1278431" cy="1283096"/>
          </a:xfrm>
          <a:custGeom>
            <a:avLst/>
            <a:gdLst/>
            <a:ahLst/>
            <a:cxnLst/>
            <a:rect r="r" b="b" t="t" l="l"/>
            <a:pathLst>
              <a:path h="1283096" w="1278431">
                <a:moveTo>
                  <a:pt x="0" y="0"/>
                </a:moveTo>
                <a:lnTo>
                  <a:pt x="1278430" y="0"/>
                </a:lnTo>
                <a:lnTo>
                  <a:pt x="1278430" y="1283096"/>
                </a:lnTo>
                <a:lnTo>
                  <a:pt x="0" y="128309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1910976">
            <a:off x="140352" y="8665125"/>
            <a:ext cx="3075714" cy="2141815"/>
          </a:xfrm>
          <a:custGeom>
            <a:avLst/>
            <a:gdLst/>
            <a:ahLst/>
            <a:cxnLst/>
            <a:rect r="r" b="b" t="t" l="l"/>
            <a:pathLst>
              <a:path h="2141815" w="3075714">
                <a:moveTo>
                  <a:pt x="0" y="0"/>
                </a:moveTo>
                <a:lnTo>
                  <a:pt x="3075714" y="0"/>
                </a:lnTo>
                <a:lnTo>
                  <a:pt x="3075714" y="2141815"/>
                </a:lnTo>
                <a:lnTo>
                  <a:pt x="0" y="214181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CCE29D"/>
        </a:solidFill>
      </p:bgPr>
    </p:bg>
    <p:spTree>
      <p:nvGrpSpPr>
        <p:cNvPr id="1" name=""/>
        <p:cNvGrpSpPr/>
        <p:nvPr/>
      </p:nvGrpSpPr>
      <p:grpSpPr>
        <a:xfrm>
          <a:off x="0" y="0"/>
          <a:ext cx="0" cy="0"/>
          <a:chOff x="0" y="0"/>
          <a:chExt cx="0" cy="0"/>
        </a:xfrm>
      </p:grpSpPr>
      <p:sp>
        <p:nvSpPr>
          <p:cNvPr name="Freeform 2" id="2"/>
          <p:cNvSpPr/>
          <p:nvPr/>
        </p:nvSpPr>
        <p:spPr>
          <a:xfrm flipH="false" flipV="false" rot="0">
            <a:off x="8656565" y="8568974"/>
            <a:ext cx="6469917" cy="5898408"/>
          </a:xfrm>
          <a:custGeom>
            <a:avLst/>
            <a:gdLst/>
            <a:ahLst/>
            <a:cxnLst/>
            <a:rect r="r" b="b" t="t" l="l"/>
            <a:pathLst>
              <a:path h="5898408" w="6469917">
                <a:moveTo>
                  <a:pt x="0" y="0"/>
                </a:moveTo>
                <a:lnTo>
                  <a:pt x="6469917" y="0"/>
                </a:lnTo>
                <a:lnTo>
                  <a:pt x="6469917" y="5898408"/>
                </a:lnTo>
                <a:lnTo>
                  <a:pt x="0" y="58984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845480">
            <a:off x="14277117" y="-3590617"/>
            <a:ext cx="7742255" cy="6559801"/>
          </a:xfrm>
          <a:custGeom>
            <a:avLst/>
            <a:gdLst/>
            <a:ahLst/>
            <a:cxnLst/>
            <a:rect r="r" b="b" t="t" l="l"/>
            <a:pathLst>
              <a:path h="6559801" w="7742255">
                <a:moveTo>
                  <a:pt x="0" y="0"/>
                </a:moveTo>
                <a:lnTo>
                  <a:pt x="7742255" y="0"/>
                </a:lnTo>
                <a:lnTo>
                  <a:pt x="7742255" y="6559802"/>
                </a:lnTo>
                <a:lnTo>
                  <a:pt x="0" y="65598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3837430">
            <a:off x="-2811387" y="7462306"/>
            <a:ext cx="4399802" cy="4055817"/>
          </a:xfrm>
          <a:custGeom>
            <a:avLst/>
            <a:gdLst/>
            <a:ahLst/>
            <a:cxnLst/>
            <a:rect r="r" b="b" t="t" l="l"/>
            <a:pathLst>
              <a:path h="4055817" w="4399802">
                <a:moveTo>
                  <a:pt x="0" y="0"/>
                </a:moveTo>
                <a:lnTo>
                  <a:pt x="4399802" y="0"/>
                </a:lnTo>
                <a:lnTo>
                  <a:pt x="4399802" y="4055818"/>
                </a:lnTo>
                <a:lnTo>
                  <a:pt x="0" y="405581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4057658" y="5502871"/>
            <a:ext cx="4693579" cy="5587593"/>
          </a:xfrm>
          <a:custGeom>
            <a:avLst/>
            <a:gdLst/>
            <a:ahLst/>
            <a:cxnLst/>
            <a:rect r="r" b="b" t="t" l="l"/>
            <a:pathLst>
              <a:path h="5587593" w="4693579">
                <a:moveTo>
                  <a:pt x="0" y="0"/>
                </a:moveTo>
                <a:lnTo>
                  <a:pt x="4693578" y="0"/>
                </a:lnTo>
                <a:lnTo>
                  <a:pt x="4693578" y="5587594"/>
                </a:lnTo>
                <a:lnTo>
                  <a:pt x="0" y="558759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461500" y="808104"/>
            <a:ext cx="1714872" cy="1714872"/>
          </a:xfrm>
          <a:custGeom>
            <a:avLst/>
            <a:gdLst/>
            <a:ahLst/>
            <a:cxnLst/>
            <a:rect r="r" b="b" t="t" l="l"/>
            <a:pathLst>
              <a:path h="1714872" w="1714872">
                <a:moveTo>
                  <a:pt x="0" y="0"/>
                </a:moveTo>
                <a:lnTo>
                  <a:pt x="1714872" y="0"/>
                </a:lnTo>
                <a:lnTo>
                  <a:pt x="1714872" y="1714872"/>
                </a:lnTo>
                <a:lnTo>
                  <a:pt x="0" y="171487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1658342" y="1392623"/>
            <a:ext cx="12186714" cy="688708"/>
          </a:xfrm>
          <a:prstGeom prst="rect">
            <a:avLst/>
          </a:prstGeom>
        </p:spPr>
        <p:txBody>
          <a:bodyPr anchor="t" rtlCol="false" tIns="0" lIns="0" bIns="0" rIns="0">
            <a:spAutoFit/>
          </a:bodyPr>
          <a:lstStyle/>
          <a:p>
            <a:pPr algn="l">
              <a:lnSpc>
                <a:spcPts val="5014"/>
              </a:lnSpc>
            </a:pPr>
            <a:r>
              <a:rPr lang="en-US" sz="5510">
                <a:solidFill>
                  <a:srgbClr val="122D2E"/>
                </a:solidFill>
                <a:latin typeface="Darumadrop One"/>
                <a:ea typeface="Darumadrop One"/>
                <a:cs typeface="Darumadrop One"/>
                <a:sym typeface="Darumadrop One"/>
              </a:rPr>
              <a:t>Otokontrol Becerisinin Gelişimi:</a:t>
            </a:r>
          </a:p>
        </p:txBody>
      </p:sp>
      <p:sp>
        <p:nvSpPr>
          <p:cNvPr name="TextBox 8" id="8"/>
          <p:cNvSpPr txBox="true"/>
          <p:nvPr/>
        </p:nvSpPr>
        <p:spPr>
          <a:xfrm rot="0">
            <a:off x="1658342" y="2313399"/>
            <a:ext cx="13140832" cy="6480810"/>
          </a:xfrm>
          <a:prstGeom prst="rect">
            <a:avLst/>
          </a:prstGeom>
        </p:spPr>
        <p:txBody>
          <a:bodyPr anchor="t" rtlCol="false" tIns="0" lIns="0" bIns="0" rIns="0">
            <a:spAutoFit/>
          </a:bodyPr>
          <a:lstStyle/>
          <a:p>
            <a:pPr algn="l" marL="561341" indent="-280670" lvl="1">
              <a:lnSpc>
                <a:spcPts val="4290"/>
              </a:lnSpc>
              <a:buFont typeface="Arial"/>
              <a:buChar char="•"/>
            </a:pPr>
            <a:r>
              <a:rPr lang="en-US" sz="2600">
                <a:solidFill>
                  <a:srgbClr val="122D2E"/>
                </a:solidFill>
                <a:latin typeface="Canva Sans"/>
                <a:ea typeface="Canva Sans"/>
                <a:cs typeface="Canva Sans"/>
                <a:sym typeface="Canva Sans"/>
              </a:rPr>
              <a:t>Otokontrol becerisi her ne kadar doğuştan gelen bir kapasiteye sahip olsa da gelişim sürecinde en önemli etkenlerden biri çevredir. Bu açıdan aile ortamı, okul yaşamı ve sosyal çevresi bireyin otokontrol becerisini gelişiminde dikkate alınması gereken faktörlerdendir.  Özellikle ergenlik döneminde bireyin sosyal deneyimleri, öğrendiği sosyal normlar ve model aldığı davranışlar otokontrol becerisinin gelişiminde etkisini göstermektedir.</a:t>
            </a:r>
          </a:p>
          <a:p>
            <a:pPr algn="l" marL="561341" indent="-280670" lvl="1">
              <a:lnSpc>
                <a:spcPts val="4290"/>
              </a:lnSpc>
              <a:buFont typeface="Arial"/>
              <a:buChar char="•"/>
            </a:pPr>
            <a:r>
              <a:rPr lang="en-US" sz="2600">
                <a:solidFill>
                  <a:srgbClr val="9330B2"/>
                </a:solidFill>
                <a:latin typeface="Canva Sans"/>
                <a:ea typeface="Canva Sans"/>
                <a:cs typeface="Canva Sans"/>
                <a:sym typeface="Canva Sans"/>
              </a:rPr>
              <a:t>Otokontrol becerisinin geliştirilmesi açısından aşağıdaki yöntemler kullanılabilir:</a:t>
            </a:r>
          </a:p>
          <a:p>
            <a:pPr algn="l" marL="561341" indent="-280670" lvl="1">
              <a:lnSpc>
                <a:spcPts val="4290"/>
              </a:lnSpc>
              <a:buAutoNum type="arabicPeriod" startAt="1"/>
            </a:pPr>
            <a:r>
              <a:rPr lang="en-US" sz="2600">
                <a:solidFill>
                  <a:srgbClr val="122D2E"/>
                </a:solidFill>
                <a:latin typeface="Canva Sans"/>
                <a:ea typeface="Canva Sans"/>
                <a:cs typeface="Canva Sans"/>
                <a:sym typeface="Canva Sans"/>
              </a:rPr>
              <a:t>Bireyin duygu farkındalığının artırılması,</a:t>
            </a:r>
          </a:p>
          <a:p>
            <a:pPr algn="l" marL="561341" indent="-280670" lvl="1">
              <a:lnSpc>
                <a:spcPts val="4290"/>
              </a:lnSpc>
              <a:buAutoNum type="arabicPeriod" startAt="1"/>
            </a:pPr>
            <a:r>
              <a:rPr lang="en-US" sz="2600">
                <a:solidFill>
                  <a:srgbClr val="122D2E"/>
                </a:solidFill>
                <a:latin typeface="Canva Sans"/>
                <a:ea typeface="Canva Sans"/>
                <a:cs typeface="Canva Sans"/>
                <a:sym typeface="Canva Sans"/>
              </a:rPr>
              <a:t>Alternatif ve çok yönlü düşünme becerisinin geliştirilmesi</a:t>
            </a:r>
          </a:p>
          <a:p>
            <a:pPr algn="l" marL="561341" indent="-280670" lvl="1">
              <a:lnSpc>
                <a:spcPts val="4290"/>
              </a:lnSpc>
              <a:buAutoNum type="arabicPeriod" startAt="1"/>
            </a:pPr>
            <a:r>
              <a:rPr lang="en-US" sz="2600">
                <a:solidFill>
                  <a:srgbClr val="122D2E"/>
                </a:solidFill>
                <a:latin typeface="Canva Sans"/>
                <a:ea typeface="Canva Sans"/>
                <a:cs typeface="Canva Sans"/>
                <a:sym typeface="Canva Sans"/>
              </a:rPr>
              <a:t>Beklemeyi yani sabretmeyi öğretmek,</a:t>
            </a:r>
          </a:p>
          <a:p>
            <a:pPr algn="l" marL="561341" indent="-280670" lvl="1">
              <a:lnSpc>
                <a:spcPts val="4290"/>
              </a:lnSpc>
              <a:buAutoNum type="arabicPeriod" startAt="1"/>
            </a:pPr>
            <a:r>
              <a:rPr lang="en-US" sz="2600">
                <a:solidFill>
                  <a:srgbClr val="122D2E"/>
                </a:solidFill>
                <a:latin typeface="Canva Sans"/>
                <a:ea typeface="Canva Sans"/>
                <a:cs typeface="Canva Sans"/>
                <a:sym typeface="Canva Sans"/>
              </a:rPr>
              <a:t>Rol model olunması.</a:t>
            </a:r>
            <a:r>
              <a:rPr lang="en-US" sz="2600">
                <a:solidFill>
                  <a:srgbClr val="122D2E"/>
                </a:solidFill>
                <a:latin typeface="Canva Sans"/>
                <a:ea typeface="Canva Sans"/>
                <a:cs typeface="Canva Sans"/>
                <a:sym typeface="Canva Sans"/>
              </a:rPr>
              <a:t>8</a:t>
            </a:r>
          </a:p>
        </p:txBody>
      </p:sp>
      <p:sp>
        <p:nvSpPr>
          <p:cNvPr name="Freeform 9" id="9"/>
          <p:cNvSpPr/>
          <p:nvPr/>
        </p:nvSpPr>
        <p:spPr>
          <a:xfrm flipH="false" flipV="false" rot="-1399460">
            <a:off x="11758597" y="551589"/>
            <a:ext cx="1698582" cy="1704781"/>
          </a:xfrm>
          <a:custGeom>
            <a:avLst/>
            <a:gdLst/>
            <a:ahLst/>
            <a:cxnLst/>
            <a:rect r="r" b="b" t="t" l="l"/>
            <a:pathLst>
              <a:path h="1704781" w="1698582">
                <a:moveTo>
                  <a:pt x="0" y="0"/>
                </a:moveTo>
                <a:lnTo>
                  <a:pt x="1698582" y="0"/>
                </a:lnTo>
                <a:lnTo>
                  <a:pt x="1698582" y="1704781"/>
                </a:lnTo>
                <a:lnTo>
                  <a:pt x="0" y="170478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CCE29D"/>
        </a:solidFill>
      </p:bgPr>
    </p:bg>
    <p:spTree>
      <p:nvGrpSpPr>
        <p:cNvPr id="1" name=""/>
        <p:cNvGrpSpPr/>
        <p:nvPr/>
      </p:nvGrpSpPr>
      <p:grpSpPr>
        <a:xfrm>
          <a:off x="0" y="0"/>
          <a:ext cx="0" cy="0"/>
          <a:chOff x="0" y="0"/>
          <a:chExt cx="0" cy="0"/>
        </a:xfrm>
      </p:grpSpPr>
      <p:sp>
        <p:nvSpPr>
          <p:cNvPr name="Freeform 2" id="2"/>
          <p:cNvSpPr/>
          <p:nvPr/>
        </p:nvSpPr>
        <p:spPr>
          <a:xfrm flipH="false" flipV="false" rot="0">
            <a:off x="-4966460" y="6521090"/>
            <a:ext cx="7087335" cy="6461287"/>
          </a:xfrm>
          <a:custGeom>
            <a:avLst/>
            <a:gdLst/>
            <a:ahLst/>
            <a:cxnLst/>
            <a:rect r="r" b="b" t="t" l="l"/>
            <a:pathLst>
              <a:path h="6461287" w="7087335">
                <a:moveTo>
                  <a:pt x="0" y="0"/>
                </a:moveTo>
                <a:lnTo>
                  <a:pt x="7087335" y="0"/>
                </a:lnTo>
                <a:lnTo>
                  <a:pt x="7087335" y="6461286"/>
                </a:lnTo>
                <a:lnTo>
                  <a:pt x="0" y="64612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204808" y="6205412"/>
            <a:ext cx="5026026" cy="5378044"/>
          </a:xfrm>
          <a:custGeom>
            <a:avLst/>
            <a:gdLst/>
            <a:ahLst/>
            <a:cxnLst/>
            <a:rect r="r" b="b" t="t" l="l"/>
            <a:pathLst>
              <a:path h="5378044" w="5026026">
                <a:moveTo>
                  <a:pt x="0" y="0"/>
                </a:moveTo>
                <a:lnTo>
                  <a:pt x="5026026" y="0"/>
                </a:lnTo>
                <a:lnTo>
                  <a:pt x="5026026" y="5378043"/>
                </a:lnTo>
                <a:lnTo>
                  <a:pt x="0" y="53780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69772">
            <a:off x="383054" y="7082050"/>
            <a:ext cx="1291291" cy="2058580"/>
          </a:xfrm>
          <a:custGeom>
            <a:avLst/>
            <a:gdLst/>
            <a:ahLst/>
            <a:cxnLst/>
            <a:rect r="r" b="b" t="t" l="l"/>
            <a:pathLst>
              <a:path h="2058580" w="1291291">
                <a:moveTo>
                  <a:pt x="0" y="0"/>
                </a:moveTo>
                <a:lnTo>
                  <a:pt x="1291292" y="0"/>
                </a:lnTo>
                <a:lnTo>
                  <a:pt x="1291292" y="2058580"/>
                </a:lnTo>
                <a:lnTo>
                  <a:pt x="0" y="20585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4248836">
            <a:off x="14571800" y="-880287"/>
            <a:ext cx="6840017" cy="3817973"/>
          </a:xfrm>
          <a:custGeom>
            <a:avLst/>
            <a:gdLst/>
            <a:ahLst/>
            <a:cxnLst/>
            <a:rect r="r" b="b" t="t" l="l"/>
            <a:pathLst>
              <a:path h="3817973" w="6840017">
                <a:moveTo>
                  <a:pt x="0" y="0"/>
                </a:moveTo>
                <a:lnTo>
                  <a:pt x="6840017" y="0"/>
                </a:lnTo>
                <a:lnTo>
                  <a:pt x="6840017" y="3817974"/>
                </a:lnTo>
                <a:lnTo>
                  <a:pt x="0" y="38179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1033504">
            <a:off x="299298" y="889311"/>
            <a:ext cx="1142943" cy="1115798"/>
          </a:xfrm>
          <a:custGeom>
            <a:avLst/>
            <a:gdLst/>
            <a:ahLst/>
            <a:cxnLst/>
            <a:rect r="r" b="b" t="t" l="l"/>
            <a:pathLst>
              <a:path h="1115798" w="1142943">
                <a:moveTo>
                  <a:pt x="0" y="0"/>
                </a:moveTo>
                <a:lnTo>
                  <a:pt x="1142943" y="0"/>
                </a:lnTo>
                <a:lnTo>
                  <a:pt x="1142943" y="1115798"/>
                </a:lnTo>
                <a:lnTo>
                  <a:pt x="0" y="111579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true" flipV="false" rot="0">
            <a:off x="12576562" y="1015172"/>
            <a:ext cx="1849804" cy="1066160"/>
          </a:xfrm>
          <a:custGeom>
            <a:avLst/>
            <a:gdLst/>
            <a:ahLst/>
            <a:cxnLst/>
            <a:rect r="r" b="b" t="t" l="l"/>
            <a:pathLst>
              <a:path h="1066160" w="1849804">
                <a:moveTo>
                  <a:pt x="1849804" y="0"/>
                </a:moveTo>
                <a:lnTo>
                  <a:pt x="0" y="0"/>
                </a:lnTo>
                <a:lnTo>
                  <a:pt x="0" y="1066160"/>
                </a:lnTo>
                <a:lnTo>
                  <a:pt x="1849804" y="1066160"/>
                </a:lnTo>
                <a:lnTo>
                  <a:pt x="1849804"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8" id="8"/>
          <p:cNvSpPr txBox="true"/>
          <p:nvPr/>
        </p:nvSpPr>
        <p:spPr>
          <a:xfrm rot="0">
            <a:off x="1832306" y="2377240"/>
            <a:ext cx="14623387" cy="5937885"/>
          </a:xfrm>
          <a:prstGeom prst="rect">
            <a:avLst/>
          </a:prstGeom>
        </p:spPr>
        <p:txBody>
          <a:bodyPr anchor="t" rtlCol="false" tIns="0" lIns="0" bIns="0" rIns="0">
            <a:spAutoFit/>
          </a:bodyPr>
          <a:lstStyle/>
          <a:p>
            <a:pPr algn="l" marL="561341" indent="-280670" lvl="1">
              <a:lnSpc>
                <a:spcPts val="4290"/>
              </a:lnSpc>
              <a:buFont typeface="Arial"/>
              <a:buChar char="•"/>
            </a:pPr>
            <a:r>
              <a:rPr lang="en-US" sz="2600">
                <a:solidFill>
                  <a:srgbClr val="122D2E"/>
                </a:solidFill>
                <a:latin typeface="Canva Sans"/>
                <a:ea typeface="Canva Sans"/>
                <a:cs typeface="Canva Sans"/>
                <a:sym typeface="Canva Sans"/>
              </a:rPr>
              <a:t>Bireyin duygusal, sosyal ve iletişimsel becerileri öğrendiği ilk yer ailedir. Birey duygularını tanıma, problemlerle baş etme, empati kurma ve çatışma çözme gibi önemli iletişim becerilerini ve bu becerilerin sürdürülmesinde önemli olan </a:t>
            </a:r>
            <a:r>
              <a:rPr lang="en-US" b="true" sz="2600">
                <a:solidFill>
                  <a:srgbClr val="A63279"/>
                </a:solidFill>
                <a:latin typeface="Canva Sans Bold"/>
                <a:ea typeface="Canva Sans Bold"/>
                <a:cs typeface="Canva Sans Bold"/>
                <a:sym typeface="Canva Sans Bold"/>
              </a:rPr>
              <a:t>‘otokontrol becerisi’</a:t>
            </a:r>
            <a:r>
              <a:rPr lang="en-US" sz="2600">
                <a:solidFill>
                  <a:srgbClr val="A63279"/>
                </a:solidFill>
                <a:latin typeface="Canva Sans"/>
                <a:ea typeface="Canva Sans"/>
                <a:cs typeface="Canva Sans"/>
                <a:sym typeface="Canva Sans"/>
              </a:rPr>
              <a:t> </a:t>
            </a:r>
            <a:r>
              <a:rPr lang="en-US" sz="2600">
                <a:solidFill>
                  <a:srgbClr val="122D2E"/>
                </a:solidFill>
                <a:latin typeface="Canva Sans"/>
                <a:ea typeface="Canva Sans"/>
                <a:cs typeface="Canva Sans"/>
                <a:sym typeface="Canva Sans"/>
              </a:rPr>
              <a:t>yine aile içerisinde öğrenmektedir. Ailenin bu süreçte bireye rol model olması ve rehberlik etmesi oldukça önemlidir. </a:t>
            </a:r>
          </a:p>
          <a:p>
            <a:pPr algn="l">
              <a:lnSpc>
                <a:spcPts val="4290"/>
              </a:lnSpc>
            </a:pPr>
          </a:p>
          <a:p>
            <a:pPr algn="l" marL="561341" indent="-280670" lvl="1">
              <a:lnSpc>
                <a:spcPts val="4290"/>
              </a:lnSpc>
              <a:buFont typeface="Arial"/>
              <a:buChar char="•"/>
            </a:pPr>
            <a:r>
              <a:rPr lang="en-US" sz="2600">
                <a:solidFill>
                  <a:srgbClr val="122D2E"/>
                </a:solidFill>
                <a:latin typeface="Canva Sans"/>
                <a:ea typeface="Canva Sans"/>
                <a:cs typeface="Canva Sans"/>
                <a:sym typeface="Canva Sans"/>
              </a:rPr>
              <a:t>Ebeveynlerin kendi aralarında yaşadıkları anlaşmazlıklar karşısında yapıcı, çözüm odaklı ve saygılı davranışlar sergilemeleri, çocukların da kendi yaşadığı anlaşmazlıklar karşısında bu şekilde davranmalarını destekleyecektir. Böylece bireyler çatışmalar karşısında saldırganlık veya kaçınma gibi davranışlar sergilemektense daha yapıcı ve işbirliğiyle hareket eden bir yaklaşım sergileyecektir.</a:t>
            </a:r>
          </a:p>
        </p:txBody>
      </p:sp>
      <p:sp>
        <p:nvSpPr>
          <p:cNvPr name="TextBox 9" id="9"/>
          <p:cNvSpPr txBox="true"/>
          <p:nvPr/>
        </p:nvSpPr>
        <p:spPr>
          <a:xfrm rot="0">
            <a:off x="1658342" y="1392623"/>
            <a:ext cx="12186714" cy="688708"/>
          </a:xfrm>
          <a:prstGeom prst="rect">
            <a:avLst/>
          </a:prstGeom>
        </p:spPr>
        <p:txBody>
          <a:bodyPr anchor="t" rtlCol="false" tIns="0" lIns="0" bIns="0" rIns="0">
            <a:spAutoFit/>
          </a:bodyPr>
          <a:lstStyle/>
          <a:p>
            <a:pPr algn="l">
              <a:lnSpc>
                <a:spcPts val="5014"/>
              </a:lnSpc>
            </a:pPr>
            <a:r>
              <a:rPr lang="en-US" sz="5510">
                <a:solidFill>
                  <a:srgbClr val="122D2E"/>
                </a:solidFill>
                <a:latin typeface="Darumadrop One"/>
                <a:ea typeface="Darumadrop One"/>
                <a:cs typeface="Darumadrop One"/>
                <a:sym typeface="Darumadrop One"/>
              </a:rPr>
              <a:t>Veliler Nasıl Destek Olabilirler?</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CCE29D"/>
        </a:solidFill>
      </p:bgPr>
    </p:bg>
    <p:spTree>
      <p:nvGrpSpPr>
        <p:cNvPr id="1" name=""/>
        <p:cNvGrpSpPr/>
        <p:nvPr/>
      </p:nvGrpSpPr>
      <p:grpSpPr>
        <a:xfrm>
          <a:off x="0" y="0"/>
          <a:ext cx="0" cy="0"/>
          <a:chOff x="0" y="0"/>
          <a:chExt cx="0" cy="0"/>
        </a:xfrm>
      </p:grpSpPr>
      <p:sp>
        <p:nvSpPr>
          <p:cNvPr name="Freeform 2" id="2"/>
          <p:cNvSpPr/>
          <p:nvPr/>
        </p:nvSpPr>
        <p:spPr>
          <a:xfrm flipH="false" flipV="false" rot="752636">
            <a:off x="-1879017" y="-2535744"/>
            <a:ext cx="4739535" cy="5071487"/>
          </a:xfrm>
          <a:custGeom>
            <a:avLst/>
            <a:gdLst/>
            <a:ahLst/>
            <a:cxnLst/>
            <a:rect r="r" b="b" t="t" l="l"/>
            <a:pathLst>
              <a:path h="5071487" w="4739535">
                <a:moveTo>
                  <a:pt x="0" y="0"/>
                </a:moveTo>
                <a:lnTo>
                  <a:pt x="4739535" y="0"/>
                </a:lnTo>
                <a:lnTo>
                  <a:pt x="4739535" y="5071488"/>
                </a:lnTo>
                <a:lnTo>
                  <a:pt x="0" y="50714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942166" y="2094635"/>
            <a:ext cx="9972325" cy="948273"/>
          </a:xfrm>
          <a:prstGeom prst="rect">
            <a:avLst/>
          </a:prstGeom>
        </p:spPr>
        <p:txBody>
          <a:bodyPr anchor="t" rtlCol="false" tIns="0" lIns="0" bIns="0" rIns="0">
            <a:spAutoFit/>
          </a:bodyPr>
          <a:lstStyle/>
          <a:p>
            <a:pPr algn="l">
              <a:lnSpc>
                <a:spcPts val="3782"/>
              </a:lnSpc>
            </a:pPr>
            <a:r>
              <a:rPr lang="en-US" sz="3050">
                <a:solidFill>
                  <a:srgbClr val="323A30"/>
                </a:solidFill>
                <a:latin typeface="Anton"/>
                <a:ea typeface="Anton"/>
                <a:cs typeface="Anton"/>
                <a:sym typeface="Anton"/>
              </a:rPr>
              <a:t>Otokontrol gelişimine destek olmak için ailelerin sergilemesi gereken davranış ve tutumlar şu şekildedir:</a:t>
            </a:r>
          </a:p>
        </p:txBody>
      </p:sp>
      <p:sp>
        <p:nvSpPr>
          <p:cNvPr name="Freeform 4" id="4"/>
          <p:cNvSpPr/>
          <p:nvPr/>
        </p:nvSpPr>
        <p:spPr>
          <a:xfrm flipH="false" flipV="false" rot="9796747">
            <a:off x="13756331" y="8254297"/>
            <a:ext cx="7315200" cy="2487168"/>
          </a:xfrm>
          <a:custGeom>
            <a:avLst/>
            <a:gdLst/>
            <a:ahLst/>
            <a:cxnLst/>
            <a:rect r="r" b="b" t="t" l="l"/>
            <a:pathLst>
              <a:path h="2487168" w="7315200">
                <a:moveTo>
                  <a:pt x="0" y="0"/>
                </a:moveTo>
                <a:lnTo>
                  <a:pt x="7315200" y="0"/>
                </a:lnTo>
                <a:lnTo>
                  <a:pt x="7315200" y="2487168"/>
                </a:lnTo>
                <a:lnTo>
                  <a:pt x="0" y="24871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942166" y="3251788"/>
            <a:ext cx="12159062" cy="5926963"/>
          </a:xfrm>
          <a:prstGeom prst="rect">
            <a:avLst/>
          </a:prstGeom>
        </p:spPr>
        <p:txBody>
          <a:bodyPr anchor="t" rtlCol="false" tIns="0" lIns="0" bIns="0" rIns="0">
            <a:spAutoFit/>
          </a:bodyPr>
          <a:lstStyle/>
          <a:p>
            <a:pPr algn="l" marL="561341" indent="-280670" lvl="1">
              <a:lnSpc>
                <a:spcPts val="3926"/>
              </a:lnSpc>
              <a:buFont typeface="Arial"/>
              <a:buChar char="•"/>
            </a:pPr>
            <a:r>
              <a:rPr lang="en-US" b="true" sz="2600">
                <a:solidFill>
                  <a:srgbClr val="323A30"/>
                </a:solidFill>
                <a:latin typeface="Canva Sans Bold"/>
                <a:ea typeface="Canva Sans Bold"/>
                <a:cs typeface="Canva Sans Bold"/>
                <a:sym typeface="Canva Sans Bold"/>
              </a:rPr>
              <a:t>Ergenin duygu ve davranışlarını ifade etmesine olanak sağlamak:</a:t>
            </a:r>
            <a:r>
              <a:rPr lang="en-US" sz="2600">
                <a:solidFill>
                  <a:srgbClr val="323A30"/>
                </a:solidFill>
                <a:latin typeface="Canva Sans"/>
                <a:ea typeface="Canva Sans"/>
                <a:cs typeface="Canva Sans"/>
                <a:sym typeface="Canva Sans"/>
              </a:rPr>
              <a:t> Duygularını Küçümsemeyin, duygularını tanımasına ve ifade etmesine yardımcı olun.</a:t>
            </a:r>
          </a:p>
          <a:p>
            <a:pPr algn="l" marL="561341" indent="-280670" lvl="1">
              <a:lnSpc>
                <a:spcPts val="3926"/>
              </a:lnSpc>
              <a:buFont typeface="Arial"/>
              <a:buChar char="•"/>
            </a:pPr>
            <a:r>
              <a:rPr lang="en-US" b="true" sz="2600">
                <a:solidFill>
                  <a:srgbClr val="323A30"/>
                </a:solidFill>
                <a:latin typeface="Canva Sans Bold"/>
                <a:ea typeface="Canva Sans Bold"/>
                <a:cs typeface="Canva Sans Bold"/>
                <a:sym typeface="Canva Sans Bold"/>
              </a:rPr>
              <a:t>Duygu  ve davranışlarını tanıması ve yönetmesi konusunda rehberlik etmek,</a:t>
            </a:r>
          </a:p>
          <a:p>
            <a:pPr algn="l" marL="561341" indent="-280670" lvl="1">
              <a:lnSpc>
                <a:spcPts val="3926"/>
              </a:lnSpc>
              <a:buFont typeface="Arial"/>
              <a:buChar char="•"/>
            </a:pPr>
            <a:r>
              <a:rPr lang="en-US" sz="2600">
                <a:solidFill>
                  <a:srgbClr val="323A30"/>
                </a:solidFill>
                <a:latin typeface="Canva Sans"/>
                <a:ea typeface="Canva Sans"/>
                <a:cs typeface="Canva Sans"/>
                <a:sym typeface="Canva Sans"/>
              </a:rPr>
              <a:t>Hayatıyla ilgili kararlar alırken </a:t>
            </a:r>
            <a:r>
              <a:rPr lang="en-US" b="true" sz="2600">
                <a:solidFill>
                  <a:srgbClr val="323A30"/>
                </a:solidFill>
                <a:latin typeface="Canva Sans Bold"/>
                <a:ea typeface="Canva Sans Bold"/>
                <a:cs typeface="Canva Sans Bold"/>
                <a:sym typeface="Canva Sans Bold"/>
              </a:rPr>
              <a:t>söz hakkı tanımak ve birlikte düşünerek karar almak,</a:t>
            </a:r>
            <a:r>
              <a:rPr lang="en-US" b="true" sz="2600">
                <a:solidFill>
                  <a:srgbClr val="323A30"/>
                </a:solidFill>
                <a:latin typeface="Canva Sans Bold"/>
                <a:ea typeface="Canva Sans Bold"/>
                <a:cs typeface="Canva Sans Bold"/>
                <a:sym typeface="Canva Sans Bold"/>
              </a:rPr>
              <a:t>8</a:t>
            </a:r>
          </a:p>
          <a:p>
            <a:pPr algn="l" marL="561341" indent="-280670" lvl="1">
              <a:lnSpc>
                <a:spcPts val="3926"/>
              </a:lnSpc>
              <a:buFont typeface="Arial"/>
              <a:buChar char="•"/>
            </a:pPr>
            <a:r>
              <a:rPr lang="en-US" sz="2600">
                <a:solidFill>
                  <a:srgbClr val="323A30"/>
                </a:solidFill>
                <a:latin typeface="Canva Sans"/>
                <a:ea typeface="Canva Sans"/>
                <a:cs typeface="Canva Sans"/>
                <a:sym typeface="Canva Sans"/>
              </a:rPr>
              <a:t>Olumlu davranışlarını </a:t>
            </a:r>
            <a:r>
              <a:rPr lang="en-US" b="true" sz="2600">
                <a:solidFill>
                  <a:srgbClr val="323A30"/>
                </a:solidFill>
                <a:latin typeface="Canva Sans Bold"/>
                <a:ea typeface="Canva Sans Bold"/>
                <a:cs typeface="Canva Sans Bold"/>
                <a:sym typeface="Canva Sans Bold"/>
              </a:rPr>
              <a:t>pekiştirmek,</a:t>
            </a:r>
          </a:p>
          <a:p>
            <a:pPr algn="l" marL="561341" indent="-280670" lvl="1">
              <a:lnSpc>
                <a:spcPts val="3926"/>
              </a:lnSpc>
              <a:buFont typeface="Arial"/>
              <a:buChar char="•"/>
            </a:pPr>
            <a:r>
              <a:rPr lang="en-US" sz="2600">
                <a:solidFill>
                  <a:srgbClr val="323A30"/>
                </a:solidFill>
                <a:latin typeface="Canva Sans"/>
                <a:ea typeface="Canva Sans"/>
                <a:cs typeface="Canva Sans"/>
                <a:sym typeface="Canva Sans"/>
              </a:rPr>
              <a:t>Katılabileceği </a:t>
            </a:r>
            <a:r>
              <a:rPr lang="en-US" b="true" sz="2600">
                <a:solidFill>
                  <a:srgbClr val="323A30"/>
                </a:solidFill>
                <a:latin typeface="Canva Sans Bold"/>
                <a:ea typeface="Canva Sans Bold"/>
                <a:cs typeface="Canva Sans Bold"/>
                <a:sym typeface="Canva Sans Bold"/>
              </a:rPr>
              <a:t>sosyal aktivitelerin teşvik  edilmesi,</a:t>
            </a:r>
          </a:p>
          <a:p>
            <a:pPr algn="l" marL="561341" indent="-280670" lvl="1">
              <a:lnSpc>
                <a:spcPts val="3926"/>
              </a:lnSpc>
              <a:buFont typeface="Arial"/>
              <a:buChar char="•"/>
            </a:pPr>
            <a:r>
              <a:rPr lang="en-US" sz="2600">
                <a:solidFill>
                  <a:srgbClr val="323A30"/>
                </a:solidFill>
                <a:latin typeface="Canva Sans"/>
                <a:ea typeface="Canva Sans"/>
                <a:cs typeface="Canva Sans"/>
                <a:sym typeface="Canva Sans"/>
              </a:rPr>
              <a:t>Ergenle e</a:t>
            </a:r>
            <a:r>
              <a:rPr lang="en-US" b="true" sz="2600">
                <a:solidFill>
                  <a:srgbClr val="323A30"/>
                </a:solidFill>
                <a:latin typeface="Canva Sans Bold"/>
                <a:ea typeface="Canva Sans Bold"/>
                <a:cs typeface="Canva Sans Bold"/>
                <a:sym typeface="Canva Sans Bold"/>
              </a:rPr>
              <a:t>mpati kurmak</a:t>
            </a:r>
            <a:r>
              <a:rPr lang="en-US" sz="2600">
                <a:solidFill>
                  <a:srgbClr val="323A30"/>
                </a:solidFill>
                <a:latin typeface="Canva Sans"/>
                <a:ea typeface="Canva Sans"/>
                <a:cs typeface="Canva Sans"/>
                <a:sym typeface="Canva Sans"/>
              </a:rPr>
              <a:t>, anlayışlı bir yaklaşım sergilemek,</a:t>
            </a:r>
          </a:p>
          <a:p>
            <a:pPr algn="l" marL="561341" indent="-280670" lvl="1">
              <a:lnSpc>
                <a:spcPts val="3926"/>
              </a:lnSpc>
              <a:buFont typeface="Arial"/>
              <a:buChar char="•"/>
            </a:pPr>
            <a:r>
              <a:rPr lang="en-US" sz="2600">
                <a:solidFill>
                  <a:srgbClr val="323A30"/>
                </a:solidFill>
                <a:latin typeface="Canva Sans"/>
                <a:ea typeface="Canva Sans"/>
                <a:cs typeface="Canva Sans"/>
                <a:sym typeface="Canva Sans"/>
              </a:rPr>
              <a:t>Aile içi iletişim becerilerini güçlendirmek,</a:t>
            </a:r>
          </a:p>
          <a:p>
            <a:pPr algn="l" marL="561341" indent="-280670" lvl="1">
              <a:lnSpc>
                <a:spcPts val="3926"/>
              </a:lnSpc>
              <a:buFont typeface="Arial"/>
              <a:buChar char="•"/>
            </a:pPr>
            <a:r>
              <a:rPr lang="en-US" sz="2600">
                <a:solidFill>
                  <a:srgbClr val="323A30"/>
                </a:solidFill>
                <a:latin typeface="Canva Sans"/>
                <a:ea typeface="Canva Sans"/>
                <a:cs typeface="Canva Sans"/>
                <a:sym typeface="Canva Sans"/>
              </a:rPr>
              <a:t>Çatışma çözme becerilerini geliştirmesinde rehberlik etmek</a:t>
            </a:r>
          </a:p>
        </p:txBody>
      </p:sp>
      <p:sp>
        <p:nvSpPr>
          <p:cNvPr name="Freeform 6" id="6"/>
          <p:cNvSpPr/>
          <p:nvPr/>
        </p:nvSpPr>
        <p:spPr>
          <a:xfrm flipH="false" flipV="false" rot="0">
            <a:off x="405836" y="5109507"/>
            <a:ext cx="1245728" cy="1340803"/>
          </a:xfrm>
          <a:custGeom>
            <a:avLst/>
            <a:gdLst/>
            <a:ahLst/>
            <a:cxnLst/>
            <a:rect r="r" b="b" t="t" l="l"/>
            <a:pathLst>
              <a:path h="1340803" w="1245728">
                <a:moveTo>
                  <a:pt x="0" y="0"/>
                </a:moveTo>
                <a:lnTo>
                  <a:pt x="1245728" y="0"/>
                </a:lnTo>
                <a:lnTo>
                  <a:pt x="1245728" y="1340802"/>
                </a:lnTo>
                <a:lnTo>
                  <a:pt x="0" y="13408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5593786" y="-1280113"/>
            <a:ext cx="5449987" cy="4617626"/>
          </a:xfrm>
          <a:custGeom>
            <a:avLst/>
            <a:gdLst/>
            <a:ahLst/>
            <a:cxnLst/>
            <a:rect r="r" b="b" t="t" l="l"/>
            <a:pathLst>
              <a:path h="4617626" w="5449987">
                <a:moveTo>
                  <a:pt x="0" y="0"/>
                </a:moveTo>
                <a:lnTo>
                  <a:pt x="5449987" y="0"/>
                </a:lnTo>
                <a:lnTo>
                  <a:pt x="5449987" y="4617626"/>
                </a:lnTo>
                <a:lnTo>
                  <a:pt x="0" y="461762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3549629" y="290332"/>
            <a:ext cx="686011" cy="738368"/>
          </a:xfrm>
          <a:custGeom>
            <a:avLst/>
            <a:gdLst/>
            <a:ahLst/>
            <a:cxnLst/>
            <a:rect r="r" b="b" t="t" l="l"/>
            <a:pathLst>
              <a:path h="738368" w="686011">
                <a:moveTo>
                  <a:pt x="0" y="0"/>
                </a:moveTo>
                <a:lnTo>
                  <a:pt x="686011" y="0"/>
                </a:lnTo>
                <a:lnTo>
                  <a:pt x="686011" y="738368"/>
                </a:lnTo>
                <a:lnTo>
                  <a:pt x="0" y="73836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13553191" y="6873896"/>
            <a:ext cx="2100732" cy="1210786"/>
          </a:xfrm>
          <a:custGeom>
            <a:avLst/>
            <a:gdLst/>
            <a:ahLst/>
            <a:cxnLst/>
            <a:rect r="r" b="b" t="t" l="l"/>
            <a:pathLst>
              <a:path h="1210786" w="2100732">
                <a:moveTo>
                  <a:pt x="0" y="0"/>
                </a:moveTo>
                <a:lnTo>
                  <a:pt x="2100732" y="0"/>
                </a:lnTo>
                <a:lnTo>
                  <a:pt x="2100732" y="1210786"/>
                </a:lnTo>
                <a:lnTo>
                  <a:pt x="0" y="121078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2063787">
            <a:off x="11077580" y="914631"/>
            <a:ext cx="1673820" cy="671620"/>
          </a:xfrm>
          <a:custGeom>
            <a:avLst/>
            <a:gdLst/>
            <a:ahLst/>
            <a:cxnLst/>
            <a:rect r="r" b="b" t="t" l="l"/>
            <a:pathLst>
              <a:path h="671620" w="1673820">
                <a:moveTo>
                  <a:pt x="0" y="0"/>
                </a:moveTo>
                <a:lnTo>
                  <a:pt x="1673821" y="0"/>
                </a:lnTo>
                <a:lnTo>
                  <a:pt x="1673821" y="671621"/>
                </a:lnTo>
                <a:lnTo>
                  <a:pt x="0" y="67162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599659">
            <a:off x="16620085" y="1931986"/>
            <a:ext cx="1278431" cy="1283096"/>
          </a:xfrm>
          <a:custGeom>
            <a:avLst/>
            <a:gdLst/>
            <a:ahLst/>
            <a:cxnLst/>
            <a:rect r="r" b="b" t="t" l="l"/>
            <a:pathLst>
              <a:path h="1283096" w="1278431">
                <a:moveTo>
                  <a:pt x="0" y="0"/>
                </a:moveTo>
                <a:lnTo>
                  <a:pt x="1278430" y="0"/>
                </a:lnTo>
                <a:lnTo>
                  <a:pt x="1278430" y="1283096"/>
                </a:lnTo>
                <a:lnTo>
                  <a:pt x="0" y="128309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CCE29D"/>
        </a:solidFill>
      </p:bgPr>
    </p:bg>
    <p:spTree>
      <p:nvGrpSpPr>
        <p:cNvPr id="1" name=""/>
        <p:cNvGrpSpPr/>
        <p:nvPr/>
      </p:nvGrpSpPr>
      <p:grpSpPr>
        <a:xfrm>
          <a:off x="0" y="0"/>
          <a:ext cx="0" cy="0"/>
          <a:chOff x="0" y="0"/>
          <a:chExt cx="0" cy="0"/>
        </a:xfrm>
      </p:grpSpPr>
      <p:sp>
        <p:nvSpPr>
          <p:cNvPr name="Freeform 2" id="2"/>
          <p:cNvSpPr/>
          <p:nvPr/>
        </p:nvSpPr>
        <p:spPr>
          <a:xfrm flipH="false" flipV="false" rot="752636">
            <a:off x="15262773" y="7190368"/>
            <a:ext cx="4739535" cy="5071487"/>
          </a:xfrm>
          <a:custGeom>
            <a:avLst/>
            <a:gdLst/>
            <a:ahLst/>
            <a:cxnLst/>
            <a:rect r="r" b="b" t="t" l="l"/>
            <a:pathLst>
              <a:path h="5071487" w="4739535">
                <a:moveTo>
                  <a:pt x="0" y="0"/>
                </a:moveTo>
                <a:lnTo>
                  <a:pt x="4739535" y="0"/>
                </a:lnTo>
                <a:lnTo>
                  <a:pt x="4739535" y="5071487"/>
                </a:lnTo>
                <a:lnTo>
                  <a:pt x="0" y="50714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651201" y="111877"/>
            <a:ext cx="686011" cy="738368"/>
          </a:xfrm>
          <a:custGeom>
            <a:avLst/>
            <a:gdLst/>
            <a:ahLst/>
            <a:cxnLst/>
            <a:rect r="r" b="b" t="t" l="l"/>
            <a:pathLst>
              <a:path h="738368" w="686011">
                <a:moveTo>
                  <a:pt x="0" y="0"/>
                </a:moveTo>
                <a:lnTo>
                  <a:pt x="686011" y="0"/>
                </a:lnTo>
                <a:lnTo>
                  <a:pt x="686011" y="738368"/>
                </a:lnTo>
                <a:lnTo>
                  <a:pt x="0" y="7383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950495" y="4184895"/>
            <a:ext cx="2100732" cy="1210786"/>
          </a:xfrm>
          <a:custGeom>
            <a:avLst/>
            <a:gdLst/>
            <a:ahLst/>
            <a:cxnLst/>
            <a:rect r="r" b="b" t="t" l="l"/>
            <a:pathLst>
              <a:path h="1210786" w="2100732">
                <a:moveTo>
                  <a:pt x="0" y="0"/>
                </a:moveTo>
                <a:lnTo>
                  <a:pt x="2100732" y="0"/>
                </a:lnTo>
                <a:lnTo>
                  <a:pt x="2100732" y="1210786"/>
                </a:lnTo>
                <a:lnTo>
                  <a:pt x="0" y="12107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599659">
            <a:off x="101641" y="8814175"/>
            <a:ext cx="1278431" cy="1283096"/>
          </a:xfrm>
          <a:custGeom>
            <a:avLst/>
            <a:gdLst/>
            <a:ahLst/>
            <a:cxnLst/>
            <a:rect r="r" b="b" t="t" l="l"/>
            <a:pathLst>
              <a:path h="1283096" w="1278431">
                <a:moveTo>
                  <a:pt x="0" y="0"/>
                </a:moveTo>
                <a:lnTo>
                  <a:pt x="1278431" y="0"/>
                </a:lnTo>
                <a:lnTo>
                  <a:pt x="1278431" y="1283096"/>
                </a:lnTo>
                <a:lnTo>
                  <a:pt x="0" y="128309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770261" y="850245"/>
            <a:ext cx="16230600" cy="3334651"/>
          </a:xfrm>
          <a:custGeom>
            <a:avLst/>
            <a:gdLst/>
            <a:ahLst/>
            <a:cxnLst/>
            <a:rect r="r" b="b" t="t" l="l"/>
            <a:pathLst>
              <a:path h="3334651" w="16230600">
                <a:moveTo>
                  <a:pt x="0" y="0"/>
                </a:moveTo>
                <a:lnTo>
                  <a:pt x="16230600" y="0"/>
                </a:lnTo>
                <a:lnTo>
                  <a:pt x="16230600" y="3334650"/>
                </a:lnTo>
                <a:lnTo>
                  <a:pt x="0" y="333465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1481712" y="1492426"/>
            <a:ext cx="14957763" cy="1964563"/>
          </a:xfrm>
          <a:prstGeom prst="rect">
            <a:avLst/>
          </a:prstGeom>
        </p:spPr>
        <p:txBody>
          <a:bodyPr anchor="t" rtlCol="false" tIns="0" lIns="0" bIns="0" rIns="0">
            <a:spAutoFit/>
          </a:bodyPr>
          <a:lstStyle/>
          <a:p>
            <a:pPr algn="l">
              <a:lnSpc>
                <a:spcPts val="3926"/>
              </a:lnSpc>
            </a:pPr>
            <a:r>
              <a:rPr lang="en-US" sz="2600">
                <a:solidFill>
                  <a:srgbClr val="323A30"/>
                </a:solidFill>
                <a:latin typeface="Canva Sans"/>
                <a:ea typeface="Canva Sans"/>
                <a:cs typeface="Canva Sans"/>
                <a:sym typeface="Canva Sans"/>
              </a:rPr>
              <a:t>Araştırmalar; ebeveynlerin sıcak, anlayışlı tutum sergilemelerinin ve sınır koymalarının (ancak bunda otorite değil demokratik bir tutum sergilemelerinin ve çocukların fikir ve anlayışlarının da dikkate alınmasının) çocukların özdenetim (otokontrol) gelişimi konusunda olumlu etkilere sahip olduğunu ortaya koymaktadır.</a:t>
            </a:r>
            <a:r>
              <a:rPr lang="en-US" sz="2600">
                <a:solidFill>
                  <a:srgbClr val="323A30"/>
                </a:solidFill>
                <a:latin typeface="Canva Sans"/>
                <a:ea typeface="Canva Sans"/>
                <a:cs typeface="Canva Sans"/>
                <a:sym typeface="Canva Sans"/>
              </a:rPr>
              <a:t>3</a:t>
            </a:r>
          </a:p>
        </p:txBody>
      </p:sp>
      <p:sp>
        <p:nvSpPr>
          <p:cNvPr name="TextBox 8" id="8"/>
          <p:cNvSpPr txBox="true"/>
          <p:nvPr/>
        </p:nvSpPr>
        <p:spPr>
          <a:xfrm rot="0">
            <a:off x="1837831" y="4472817"/>
            <a:ext cx="14095461" cy="4441063"/>
          </a:xfrm>
          <a:prstGeom prst="rect">
            <a:avLst/>
          </a:prstGeom>
        </p:spPr>
        <p:txBody>
          <a:bodyPr anchor="t" rtlCol="false" tIns="0" lIns="0" bIns="0" rIns="0">
            <a:spAutoFit/>
          </a:bodyPr>
          <a:lstStyle/>
          <a:p>
            <a:pPr algn="l">
              <a:lnSpc>
                <a:spcPts val="3926"/>
              </a:lnSpc>
            </a:pPr>
            <a:r>
              <a:rPr lang="en-US" sz="2600">
                <a:solidFill>
                  <a:srgbClr val="323A30"/>
                </a:solidFill>
                <a:latin typeface="Canva Sans"/>
                <a:ea typeface="Canva Sans"/>
                <a:cs typeface="Canva Sans"/>
                <a:sym typeface="Canva Sans"/>
              </a:rPr>
              <a:t>Çocuklarınıza sınırlar koyarken onlarında </a:t>
            </a:r>
            <a:r>
              <a:rPr lang="en-US" sz="2600" b="true">
                <a:solidFill>
                  <a:srgbClr val="A63279"/>
                </a:solidFill>
                <a:latin typeface="Canva Sans Bold"/>
                <a:ea typeface="Canva Sans Bold"/>
                <a:cs typeface="Canva Sans Bold"/>
                <a:sym typeface="Canva Sans Bold"/>
              </a:rPr>
              <a:t>duygu ve düşüncelerini dikkate alın.</a:t>
            </a:r>
          </a:p>
          <a:p>
            <a:pPr algn="l">
              <a:lnSpc>
                <a:spcPts val="3926"/>
              </a:lnSpc>
            </a:pPr>
            <a:r>
              <a:rPr lang="en-US" sz="2600">
                <a:solidFill>
                  <a:srgbClr val="E40C15"/>
                </a:solidFill>
                <a:latin typeface="Canva Sans"/>
                <a:ea typeface="Canva Sans"/>
                <a:cs typeface="Canva Sans"/>
                <a:sym typeface="Canva Sans"/>
              </a:rPr>
              <a:t>Sınır koyarken açıklayıcı olun:</a:t>
            </a:r>
            <a:r>
              <a:rPr lang="en-US" sz="2600">
                <a:solidFill>
                  <a:srgbClr val="A63279"/>
                </a:solidFill>
                <a:latin typeface="Canva Sans"/>
                <a:ea typeface="Canva Sans"/>
                <a:cs typeface="Canva Sans"/>
                <a:sym typeface="Canva Sans"/>
              </a:rPr>
              <a:t> </a:t>
            </a:r>
            <a:r>
              <a:rPr lang="en-US" sz="2600">
                <a:solidFill>
                  <a:srgbClr val="000000"/>
                </a:solidFill>
                <a:latin typeface="Canva Sans"/>
                <a:ea typeface="Canva Sans"/>
                <a:cs typeface="Canva Sans"/>
                <a:sym typeface="Canva Sans"/>
              </a:rPr>
              <a:t>“hayır bunu yapmamalısın çünkü....”</a:t>
            </a:r>
          </a:p>
          <a:p>
            <a:pPr algn="l">
              <a:lnSpc>
                <a:spcPts val="3926"/>
              </a:lnSpc>
            </a:pPr>
            <a:r>
              <a:rPr lang="en-US" b="true" sz="2600">
                <a:solidFill>
                  <a:srgbClr val="E40C15"/>
                </a:solidFill>
                <a:latin typeface="Canva Sans Bold"/>
                <a:ea typeface="Canva Sans Bold"/>
                <a:cs typeface="Canva Sans Bold"/>
                <a:sym typeface="Canva Sans Bold"/>
              </a:rPr>
              <a:t>Alternatif seçenekler sunun:</a:t>
            </a:r>
            <a:r>
              <a:rPr lang="en-US" sz="2600">
                <a:solidFill>
                  <a:srgbClr val="000000"/>
                </a:solidFill>
                <a:latin typeface="Canva Sans"/>
                <a:ea typeface="Canva Sans"/>
                <a:cs typeface="Canva Sans"/>
                <a:sym typeface="Canva Sans"/>
              </a:rPr>
              <a:t> ‘Bu şekilde davranmak yerine başka ne yapabilirdin?’ gibi sorular sorarak hem otokontrol gelişimine katkı sağlayıp hem de duygusal ve davranışsal açıdan farkındalık kazanmasını sağlayabilirsiniz.</a:t>
            </a:r>
          </a:p>
          <a:p>
            <a:pPr algn="l">
              <a:lnSpc>
                <a:spcPts val="3926"/>
              </a:lnSpc>
            </a:pPr>
            <a:r>
              <a:rPr lang="en-US" sz="2600">
                <a:solidFill>
                  <a:srgbClr val="000000"/>
                </a:solidFill>
                <a:latin typeface="Canva Sans"/>
                <a:ea typeface="Canva Sans"/>
                <a:cs typeface="Canva Sans"/>
                <a:sym typeface="Canva Sans"/>
              </a:rPr>
              <a:t>En önemlisi </a:t>
            </a:r>
            <a:r>
              <a:rPr lang="en-US" b="true" sz="2600">
                <a:solidFill>
                  <a:srgbClr val="A63279"/>
                </a:solidFill>
                <a:latin typeface="Canva Sans Bold"/>
                <a:ea typeface="Canva Sans Bold"/>
                <a:cs typeface="Canva Sans Bold"/>
                <a:sym typeface="Canva Sans Bold"/>
              </a:rPr>
              <a:t>Rol Model Olun:</a:t>
            </a:r>
            <a:r>
              <a:rPr lang="en-US" b="true" sz="2600">
                <a:solidFill>
                  <a:srgbClr val="1D0E07"/>
                </a:solidFill>
                <a:latin typeface="Canva Sans Bold"/>
                <a:ea typeface="Canva Sans Bold"/>
                <a:cs typeface="Canva Sans Bold"/>
                <a:sym typeface="Canva Sans Bold"/>
              </a:rPr>
              <a:t> </a:t>
            </a:r>
            <a:r>
              <a:rPr lang="en-US" sz="2600">
                <a:solidFill>
                  <a:srgbClr val="1D0E07"/>
                </a:solidFill>
                <a:latin typeface="Canva Sans"/>
                <a:ea typeface="Canva Sans"/>
                <a:cs typeface="Canva Sans"/>
                <a:sym typeface="Canva Sans"/>
              </a:rPr>
              <a:t>Aileler belli çatışma veya problemle nasıl baş ediyorsa çocuk da genellikle kendi sorunlarıyla o şekilde baş etmeye çalışır. Bundan dolayı ailenin sorunlarla baş ederken çocuklara rol model olduklarını unutmaması gerekmektedir.</a:t>
            </a:r>
          </a:p>
          <a:p>
            <a:pPr algn="l">
              <a:lnSpc>
                <a:spcPts val="3926"/>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CCE29D"/>
        </a:solidFill>
      </p:bgPr>
    </p:bg>
    <p:spTree>
      <p:nvGrpSpPr>
        <p:cNvPr id="1" name=""/>
        <p:cNvGrpSpPr/>
        <p:nvPr/>
      </p:nvGrpSpPr>
      <p:grpSpPr>
        <a:xfrm>
          <a:off x="0" y="0"/>
          <a:ext cx="0" cy="0"/>
          <a:chOff x="0" y="0"/>
          <a:chExt cx="0" cy="0"/>
        </a:xfrm>
      </p:grpSpPr>
      <p:sp>
        <p:nvSpPr>
          <p:cNvPr name="Freeform 2" id="2"/>
          <p:cNvSpPr/>
          <p:nvPr/>
        </p:nvSpPr>
        <p:spPr>
          <a:xfrm flipH="false" flipV="false" rot="0">
            <a:off x="-4167313" y="-3330964"/>
            <a:ext cx="6497840" cy="5989827"/>
          </a:xfrm>
          <a:custGeom>
            <a:avLst/>
            <a:gdLst/>
            <a:ahLst/>
            <a:cxnLst/>
            <a:rect r="r" b="b" t="t" l="l"/>
            <a:pathLst>
              <a:path h="5989827" w="6497840">
                <a:moveTo>
                  <a:pt x="0" y="0"/>
                </a:moveTo>
                <a:lnTo>
                  <a:pt x="6497840" y="0"/>
                </a:lnTo>
                <a:lnTo>
                  <a:pt x="6497840" y="5989827"/>
                </a:lnTo>
                <a:lnTo>
                  <a:pt x="0" y="59898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69772">
            <a:off x="675567" y="7949239"/>
            <a:ext cx="1075693" cy="1714872"/>
          </a:xfrm>
          <a:custGeom>
            <a:avLst/>
            <a:gdLst/>
            <a:ahLst/>
            <a:cxnLst/>
            <a:rect r="r" b="b" t="t" l="l"/>
            <a:pathLst>
              <a:path h="1714872" w="1075693">
                <a:moveTo>
                  <a:pt x="0" y="0"/>
                </a:moveTo>
                <a:lnTo>
                  <a:pt x="1075693" y="0"/>
                </a:lnTo>
                <a:lnTo>
                  <a:pt x="1075693" y="1714872"/>
                </a:lnTo>
                <a:lnTo>
                  <a:pt x="0" y="17148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027793" y="-867289"/>
            <a:ext cx="4463015" cy="3505495"/>
          </a:xfrm>
          <a:custGeom>
            <a:avLst/>
            <a:gdLst/>
            <a:ahLst/>
            <a:cxnLst/>
            <a:rect r="r" b="b" t="t" l="l"/>
            <a:pathLst>
              <a:path h="3505495" w="4463015">
                <a:moveTo>
                  <a:pt x="0" y="0"/>
                </a:moveTo>
                <a:lnTo>
                  <a:pt x="4463014" y="0"/>
                </a:lnTo>
                <a:lnTo>
                  <a:pt x="4463014" y="3505495"/>
                </a:lnTo>
                <a:lnTo>
                  <a:pt x="0" y="350549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5187344" y="6689323"/>
            <a:ext cx="7913312" cy="3254349"/>
          </a:xfrm>
          <a:custGeom>
            <a:avLst/>
            <a:gdLst/>
            <a:ahLst/>
            <a:cxnLst/>
            <a:rect r="r" b="b" t="t" l="l"/>
            <a:pathLst>
              <a:path h="3254349" w="7913312">
                <a:moveTo>
                  <a:pt x="0" y="0"/>
                </a:moveTo>
                <a:lnTo>
                  <a:pt x="7913312" y="0"/>
                </a:lnTo>
                <a:lnTo>
                  <a:pt x="7913312" y="3254349"/>
                </a:lnTo>
                <a:lnTo>
                  <a:pt x="0" y="3254349"/>
                </a:lnTo>
                <a:lnTo>
                  <a:pt x="0" y="0"/>
                </a:lnTo>
                <a:close/>
              </a:path>
            </a:pathLst>
          </a:custGeom>
          <a:blipFill>
            <a:blip r:embed="rId8"/>
            <a:stretch>
              <a:fillRect l="0" t="0" r="0" b="0"/>
            </a:stretch>
          </a:blipFill>
        </p:spPr>
      </p:sp>
      <p:sp>
        <p:nvSpPr>
          <p:cNvPr name="TextBox 6" id="6"/>
          <p:cNvSpPr txBox="true"/>
          <p:nvPr/>
        </p:nvSpPr>
        <p:spPr>
          <a:xfrm rot="0">
            <a:off x="1398974" y="1028333"/>
            <a:ext cx="7400486" cy="688708"/>
          </a:xfrm>
          <a:prstGeom prst="rect">
            <a:avLst/>
          </a:prstGeom>
        </p:spPr>
        <p:txBody>
          <a:bodyPr anchor="t" rtlCol="false" tIns="0" lIns="0" bIns="0" rIns="0">
            <a:spAutoFit/>
          </a:bodyPr>
          <a:lstStyle/>
          <a:p>
            <a:pPr algn="l">
              <a:lnSpc>
                <a:spcPts val="5014"/>
              </a:lnSpc>
            </a:pPr>
            <a:r>
              <a:rPr lang="en-US" sz="5510">
                <a:solidFill>
                  <a:srgbClr val="323A30"/>
                </a:solidFill>
                <a:latin typeface="Darumadrop One"/>
                <a:ea typeface="Darumadrop One"/>
                <a:cs typeface="Darumadrop One"/>
                <a:sym typeface="Darumadrop One"/>
              </a:rPr>
              <a:t>Öneri ve Uygulamalar:</a:t>
            </a:r>
          </a:p>
        </p:txBody>
      </p:sp>
      <p:sp>
        <p:nvSpPr>
          <p:cNvPr name="TextBox 7" id="7"/>
          <p:cNvSpPr txBox="true"/>
          <p:nvPr/>
        </p:nvSpPr>
        <p:spPr>
          <a:xfrm rot="0">
            <a:off x="1028700" y="1913741"/>
            <a:ext cx="16539138" cy="5048250"/>
          </a:xfrm>
          <a:prstGeom prst="rect">
            <a:avLst/>
          </a:prstGeom>
        </p:spPr>
        <p:txBody>
          <a:bodyPr anchor="t" rtlCol="false" tIns="0" lIns="0" bIns="0" rIns="0">
            <a:spAutoFit/>
          </a:bodyPr>
          <a:lstStyle/>
          <a:p>
            <a:pPr algn="l" marL="561341" indent="-280670" lvl="1">
              <a:lnSpc>
                <a:spcPts val="5070"/>
              </a:lnSpc>
              <a:buAutoNum type="arabicPeriod" startAt="1"/>
            </a:pPr>
            <a:r>
              <a:rPr lang="en-US" b="true" sz="2600">
                <a:solidFill>
                  <a:srgbClr val="DC0C15"/>
                </a:solidFill>
                <a:latin typeface="Canva Sans Bold"/>
                <a:ea typeface="Canva Sans Bold"/>
                <a:cs typeface="Canva Sans Bold"/>
                <a:sym typeface="Canva Sans Bold"/>
              </a:rPr>
              <a:t>Duygu Farkındalığını Geliştirmek İçin: </a:t>
            </a:r>
          </a:p>
          <a:p>
            <a:pPr algn="l">
              <a:lnSpc>
                <a:spcPts val="5070"/>
              </a:lnSpc>
            </a:pPr>
            <a:r>
              <a:rPr lang="en-US" sz="2600" b="true">
                <a:solidFill>
                  <a:srgbClr val="323A30"/>
                </a:solidFill>
                <a:latin typeface="Canva Sans Bold"/>
                <a:ea typeface="Canva Sans Bold"/>
                <a:cs typeface="Canva Sans Bold"/>
                <a:sym typeface="Canva Sans Bold"/>
              </a:rPr>
              <a:t>Duygu Termometresi Oluşturabilirsiniz: </a:t>
            </a:r>
          </a:p>
          <a:p>
            <a:pPr algn="l" marL="561341" indent="-280670" lvl="1">
              <a:lnSpc>
                <a:spcPts val="5070"/>
              </a:lnSpc>
              <a:buFont typeface="Arial"/>
              <a:buChar char="•"/>
            </a:pPr>
            <a:r>
              <a:rPr lang="en-US" sz="2600">
                <a:solidFill>
                  <a:srgbClr val="323A30"/>
                </a:solidFill>
                <a:latin typeface="Canva Sans"/>
                <a:ea typeface="Canva Sans"/>
                <a:cs typeface="Canva Sans"/>
                <a:sym typeface="Canva Sans"/>
              </a:rPr>
              <a:t>Hangi duygu durumunda nasıl davranılması gerektiği ve ne yapılabileceğine yönelik konuşabilirsiniz. </a:t>
            </a:r>
          </a:p>
          <a:p>
            <a:pPr algn="l" marL="561341" indent="-280670" lvl="1">
              <a:lnSpc>
                <a:spcPts val="5070"/>
              </a:lnSpc>
              <a:buFont typeface="Arial"/>
              <a:buChar char="•"/>
            </a:pPr>
            <a:r>
              <a:rPr lang="en-US" sz="2600">
                <a:solidFill>
                  <a:srgbClr val="323A30"/>
                </a:solidFill>
                <a:latin typeface="Canva Sans"/>
                <a:ea typeface="Canva Sans"/>
                <a:cs typeface="Canva Sans"/>
                <a:sym typeface="Canva Sans"/>
              </a:rPr>
              <a:t>Yaşadığı olaylar ve belli davranışları açısından hangi duyguyu hissettiğinin sorulduğu “</a:t>
            </a:r>
            <a:r>
              <a:rPr lang="en-US" b="true" sz="2600">
                <a:solidFill>
                  <a:srgbClr val="323A30"/>
                </a:solidFill>
                <a:latin typeface="Canva Sans Bold"/>
                <a:ea typeface="Canva Sans Bold"/>
                <a:cs typeface="Canva Sans Bold"/>
                <a:sym typeface="Canva Sans Bold"/>
              </a:rPr>
              <a:t>duygu tahmini oyununu”</a:t>
            </a:r>
            <a:r>
              <a:rPr lang="en-US" sz="2600">
                <a:solidFill>
                  <a:srgbClr val="323A30"/>
                </a:solidFill>
                <a:latin typeface="Canva Sans"/>
                <a:ea typeface="Canva Sans"/>
                <a:cs typeface="Canva Sans"/>
                <a:sym typeface="Canva Sans"/>
              </a:rPr>
              <a:t> oynayabilirsiniz. Bu sayede davranışların ardında yatan duygulara yönelik farkındalık kazanması sağlanabilir.</a:t>
            </a:r>
          </a:p>
          <a:p>
            <a:pPr algn="l">
              <a:lnSpc>
                <a:spcPts val="5070"/>
              </a:lnSpc>
            </a:pPr>
            <a:r>
              <a:rPr lang="en-US" sz="2600">
                <a:solidFill>
                  <a:srgbClr val="323A30"/>
                </a:solidFill>
                <a:latin typeface="Canva Sans"/>
                <a:ea typeface="Canva Sans"/>
                <a:cs typeface="Canva Sans"/>
                <a:sym typeface="Canva Sans"/>
              </a:rPr>
              <a:t>Örneğin: “Odandan hiç çıkmadığın için sinirli olduğunu düşündüm. Ancak üzgün hissediyormuşsun”</a:t>
            </a:r>
          </a:p>
          <a:p>
            <a:pPr algn="l">
              <a:lnSpc>
                <a:spcPts val="5070"/>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CCE29D"/>
        </a:solidFill>
      </p:bgPr>
    </p:bg>
    <p:spTree>
      <p:nvGrpSpPr>
        <p:cNvPr id="1" name=""/>
        <p:cNvGrpSpPr/>
        <p:nvPr/>
      </p:nvGrpSpPr>
      <p:grpSpPr>
        <a:xfrm>
          <a:off x="0" y="0"/>
          <a:ext cx="0" cy="0"/>
          <a:chOff x="0" y="0"/>
          <a:chExt cx="0" cy="0"/>
        </a:xfrm>
      </p:grpSpPr>
      <p:sp>
        <p:nvSpPr>
          <p:cNvPr name="Freeform 2" id="2"/>
          <p:cNvSpPr/>
          <p:nvPr/>
        </p:nvSpPr>
        <p:spPr>
          <a:xfrm flipH="false" flipV="false" rot="3845480">
            <a:off x="15737226" y="-1035904"/>
            <a:ext cx="7742255" cy="6559801"/>
          </a:xfrm>
          <a:custGeom>
            <a:avLst/>
            <a:gdLst/>
            <a:ahLst/>
            <a:cxnLst/>
            <a:rect r="r" b="b" t="t" l="l"/>
            <a:pathLst>
              <a:path h="6559801" w="7742255">
                <a:moveTo>
                  <a:pt x="0" y="0"/>
                </a:moveTo>
                <a:lnTo>
                  <a:pt x="7742255" y="0"/>
                </a:lnTo>
                <a:lnTo>
                  <a:pt x="7742255" y="6559801"/>
                </a:lnTo>
                <a:lnTo>
                  <a:pt x="0" y="65598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47348" y="-3550580"/>
            <a:ext cx="6497840" cy="5989827"/>
          </a:xfrm>
          <a:custGeom>
            <a:avLst/>
            <a:gdLst/>
            <a:ahLst/>
            <a:cxnLst/>
            <a:rect r="r" b="b" t="t" l="l"/>
            <a:pathLst>
              <a:path h="5989827" w="6497840">
                <a:moveTo>
                  <a:pt x="0" y="0"/>
                </a:moveTo>
                <a:lnTo>
                  <a:pt x="6497840" y="0"/>
                </a:lnTo>
                <a:lnTo>
                  <a:pt x="6497840" y="5989827"/>
                </a:lnTo>
                <a:lnTo>
                  <a:pt x="0" y="59898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00750">
            <a:off x="15657605" y="1051492"/>
            <a:ext cx="1578817" cy="1584579"/>
          </a:xfrm>
          <a:custGeom>
            <a:avLst/>
            <a:gdLst/>
            <a:ahLst/>
            <a:cxnLst/>
            <a:rect r="r" b="b" t="t" l="l"/>
            <a:pathLst>
              <a:path h="1584579" w="1578817">
                <a:moveTo>
                  <a:pt x="0" y="0"/>
                </a:moveTo>
                <a:lnTo>
                  <a:pt x="1578818" y="0"/>
                </a:lnTo>
                <a:lnTo>
                  <a:pt x="1578818" y="1584579"/>
                </a:lnTo>
                <a:lnTo>
                  <a:pt x="0" y="15845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228965" y="1019175"/>
            <a:ext cx="14723764" cy="8239125"/>
          </a:xfrm>
          <a:prstGeom prst="rect">
            <a:avLst/>
          </a:prstGeom>
        </p:spPr>
        <p:txBody>
          <a:bodyPr anchor="t" rtlCol="false" tIns="0" lIns="0" bIns="0" rIns="0">
            <a:spAutoFit/>
          </a:bodyPr>
          <a:lstStyle/>
          <a:p>
            <a:pPr algn="l">
              <a:lnSpc>
                <a:spcPts val="5070"/>
              </a:lnSpc>
            </a:pPr>
            <a:r>
              <a:rPr lang="en-US" sz="2600" b="true">
                <a:solidFill>
                  <a:srgbClr val="DC0C15"/>
                </a:solidFill>
                <a:latin typeface="Canva Sans Bold"/>
                <a:ea typeface="Canva Sans Bold"/>
                <a:cs typeface="Canva Sans Bold"/>
                <a:sym typeface="Canva Sans Bold"/>
              </a:rPr>
              <a:t>2. Otokontrol Becerisini Geliştirmek İçin: </a:t>
            </a:r>
          </a:p>
          <a:p>
            <a:pPr algn="l" marL="561341" indent="-280670" lvl="1">
              <a:lnSpc>
                <a:spcPts val="5070"/>
              </a:lnSpc>
              <a:buFont typeface="Arial"/>
              <a:buChar char="•"/>
            </a:pPr>
            <a:r>
              <a:rPr lang="en-US" b="true" sz="2600">
                <a:solidFill>
                  <a:srgbClr val="000000"/>
                </a:solidFill>
                <a:latin typeface="Canva Sans Bold"/>
                <a:ea typeface="Canva Sans Bold"/>
                <a:cs typeface="Canva Sans Bold"/>
                <a:sym typeface="Canva Sans Bold"/>
              </a:rPr>
              <a:t>Belli yaşam olayları karşısında sergilediği olumlu yönleri vurgulayın.</a:t>
            </a:r>
          </a:p>
          <a:p>
            <a:pPr algn="l">
              <a:lnSpc>
                <a:spcPts val="5070"/>
              </a:lnSpc>
            </a:pPr>
            <a:r>
              <a:rPr lang="en-US" sz="2600">
                <a:solidFill>
                  <a:srgbClr val="323A30"/>
                </a:solidFill>
                <a:latin typeface="Canva Sans"/>
                <a:ea typeface="Canva Sans"/>
                <a:cs typeface="Canva Sans"/>
                <a:sym typeface="Canva Sans"/>
              </a:rPr>
              <a:t>“Sakin kalmayı başardın.” veya “Konuşmaya çık bir yaklaşım sergiledin.”</a:t>
            </a:r>
          </a:p>
          <a:p>
            <a:pPr algn="l" marL="561341" indent="-280670" lvl="1">
              <a:lnSpc>
                <a:spcPts val="5070"/>
              </a:lnSpc>
              <a:buFont typeface="Arial"/>
              <a:buChar char="•"/>
            </a:pPr>
            <a:r>
              <a:rPr lang="en-US" b="true" sz="2600">
                <a:solidFill>
                  <a:srgbClr val="323A30"/>
                </a:solidFill>
                <a:latin typeface="Canva Sans Bold"/>
                <a:ea typeface="Canva Sans Bold"/>
                <a:cs typeface="Canva Sans Bold"/>
                <a:sym typeface="Canva Sans Bold"/>
              </a:rPr>
              <a:t>“Beklediği zamanlar daha iyi şeyler olabileceği” anlayışı ve kontrolünü geliştirebileceği anlar deneyimlemesini sağlayın.</a:t>
            </a:r>
          </a:p>
          <a:p>
            <a:pPr algn="l">
              <a:lnSpc>
                <a:spcPts val="5070"/>
              </a:lnSpc>
            </a:pPr>
            <a:r>
              <a:rPr lang="en-US" sz="2600">
                <a:solidFill>
                  <a:srgbClr val="323A30"/>
                </a:solidFill>
                <a:latin typeface="Canva Sans"/>
                <a:ea typeface="Canva Sans"/>
                <a:cs typeface="Canva Sans"/>
                <a:sym typeface="Canva Sans"/>
              </a:rPr>
              <a:t>Her istediğini hemen yerine getirmeyin. Beklemesinin daha iyi  alternatifler sunabileceğini fark etsin Böylece dürtü kontrol davranışı geliştirmesine katkı sağlayabilirsiniz. Örneğin:</a:t>
            </a:r>
          </a:p>
          <a:p>
            <a:pPr algn="l">
              <a:lnSpc>
                <a:spcPts val="5070"/>
              </a:lnSpc>
            </a:pPr>
            <a:r>
              <a:rPr lang="en-US" sz="2600">
                <a:solidFill>
                  <a:srgbClr val="323A30"/>
                </a:solidFill>
                <a:latin typeface="Canva Sans"/>
                <a:ea typeface="Canva Sans"/>
                <a:cs typeface="Canva Sans"/>
                <a:sym typeface="Canva Sans"/>
              </a:rPr>
              <a:t>“Yeni bir telefon almak için biraz daha beklersen daha üst modelini alabiliriz.”</a:t>
            </a:r>
          </a:p>
          <a:p>
            <a:pPr algn="l" marL="561341" indent="-280670" lvl="1">
              <a:lnSpc>
                <a:spcPts val="5070"/>
              </a:lnSpc>
              <a:buFont typeface="Arial"/>
              <a:buChar char="•"/>
            </a:pPr>
            <a:r>
              <a:rPr lang="en-US" b="true" sz="2600">
                <a:solidFill>
                  <a:srgbClr val="323A30"/>
                </a:solidFill>
                <a:latin typeface="Canva Sans Bold"/>
                <a:ea typeface="Canva Sans Bold"/>
                <a:cs typeface="Canva Sans Bold"/>
                <a:sym typeface="Canva Sans Bold"/>
              </a:rPr>
              <a:t>Karar anında hemen cevap vermeyin.</a:t>
            </a:r>
          </a:p>
          <a:p>
            <a:pPr algn="l">
              <a:lnSpc>
                <a:spcPts val="5070"/>
              </a:lnSpc>
            </a:pPr>
            <a:r>
              <a:rPr lang="en-US" sz="2600">
                <a:solidFill>
                  <a:srgbClr val="323A30"/>
                </a:solidFill>
                <a:latin typeface="Canva Sans"/>
                <a:ea typeface="Canva Sans"/>
                <a:cs typeface="Canva Sans"/>
                <a:sym typeface="Canva Sans"/>
              </a:rPr>
              <a:t>Bir konuda hemen karar vermeden önce düşünme süresi tanıyın. Duygular geçtiğinde daha sağlıklı kararlar alınacağına yönelik farkındalık kazanması sağlanacaktır.</a:t>
            </a:r>
          </a:p>
          <a:p>
            <a:pPr algn="l">
              <a:lnSpc>
                <a:spcPts val="5070"/>
              </a:lnSpc>
            </a:pPr>
            <a:r>
              <a:rPr lang="en-US" sz="2600">
                <a:solidFill>
                  <a:srgbClr val="323A30"/>
                </a:solidFill>
                <a:latin typeface="Canva Sans"/>
                <a:ea typeface="Canva Sans"/>
                <a:cs typeface="Canva Sans"/>
                <a:sym typeface="Canva Sans"/>
              </a:rPr>
              <a:t>“Şu an sinirli olduğunu düşünüyorum. 10 dakika bekledikten sonra konuşabiliriz.”</a:t>
            </a:r>
          </a:p>
          <a:p>
            <a:pPr algn="l">
              <a:lnSpc>
                <a:spcPts val="5070"/>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CCE29D"/>
        </a:solidFill>
      </p:bgPr>
    </p:bg>
    <p:spTree>
      <p:nvGrpSpPr>
        <p:cNvPr id="1" name=""/>
        <p:cNvGrpSpPr/>
        <p:nvPr/>
      </p:nvGrpSpPr>
      <p:grpSpPr>
        <a:xfrm>
          <a:off x="0" y="0"/>
          <a:ext cx="0" cy="0"/>
          <a:chOff x="0" y="0"/>
          <a:chExt cx="0" cy="0"/>
        </a:xfrm>
      </p:grpSpPr>
      <p:sp>
        <p:nvSpPr>
          <p:cNvPr name="Freeform 2" id="2"/>
          <p:cNvSpPr/>
          <p:nvPr/>
        </p:nvSpPr>
        <p:spPr>
          <a:xfrm flipH="false" flipV="false" rot="3845480">
            <a:off x="16436003" y="-1335380"/>
            <a:ext cx="7742255" cy="6559801"/>
          </a:xfrm>
          <a:custGeom>
            <a:avLst/>
            <a:gdLst/>
            <a:ahLst/>
            <a:cxnLst/>
            <a:rect r="r" b="b" t="t" l="l"/>
            <a:pathLst>
              <a:path h="6559801" w="7742255">
                <a:moveTo>
                  <a:pt x="0" y="0"/>
                </a:moveTo>
                <a:lnTo>
                  <a:pt x="7742255" y="0"/>
                </a:lnTo>
                <a:lnTo>
                  <a:pt x="7742255" y="6559801"/>
                </a:lnTo>
                <a:lnTo>
                  <a:pt x="0" y="65598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69613" y="-3119519"/>
            <a:ext cx="6497840" cy="5989827"/>
          </a:xfrm>
          <a:custGeom>
            <a:avLst/>
            <a:gdLst/>
            <a:ahLst/>
            <a:cxnLst/>
            <a:rect r="r" b="b" t="t" l="l"/>
            <a:pathLst>
              <a:path h="5989827" w="6497840">
                <a:moveTo>
                  <a:pt x="0" y="0"/>
                </a:moveTo>
                <a:lnTo>
                  <a:pt x="6497840" y="0"/>
                </a:lnTo>
                <a:lnTo>
                  <a:pt x="6497840" y="5989827"/>
                </a:lnTo>
                <a:lnTo>
                  <a:pt x="0" y="59898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69772">
            <a:off x="490854" y="8168855"/>
            <a:ext cx="1075693" cy="1714872"/>
          </a:xfrm>
          <a:custGeom>
            <a:avLst/>
            <a:gdLst/>
            <a:ahLst/>
            <a:cxnLst/>
            <a:rect r="r" b="b" t="t" l="l"/>
            <a:pathLst>
              <a:path h="1714872" w="1075693">
                <a:moveTo>
                  <a:pt x="0" y="0"/>
                </a:moveTo>
                <a:lnTo>
                  <a:pt x="1075692" y="0"/>
                </a:lnTo>
                <a:lnTo>
                  <a:pt x="1075692" y="1714872"/>
                </a:lnTo>
                <a:lnTo>
                  <a:pt x="0" y="171487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5863108" y="8585394"/>
            <a:ext cx="2996331" cy="2353482"/>
          </a:xfrm>
          <a:custGeom>
            <a:avLst/>
            <a:gdLst/>
            <a:ahLst/>
            <a:cxnLst/>
            <a:rect r="r" b="b" t="t" l="l"/>
            <a:pathLst>
              <a:path h="2353482" w="2996331">
                <a:moveTo>
                  <a:pt x="0" y="0"/>
                </a:moveTo>
                <a:lnTo>
                  <a:pt x="2996331" y="0"/>
                </a:lnTo>
                <a:lnTo>
                  <a:pt x="2996331" y="2353481"/>
                </a:lnTo>
                <a:lnTo>
                  <a:pt x="0" y="23534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5486400" y="9258300"/>
            <a:ext cx="7315200" cy="2889504"/>
          </a:xfrm>
          <a:custGeom>
            <a:avLst/>
            <a:gdLst/>
            <a:ahLst/>
            <a:cxnLst/>
            <a:rect r="r" b="b" t="t" l="l"/>
            <a:pathLst>
              <a:path h="2889504" w="7315200">
                <a:moveTo>
                  <a:pt x="0" y="0"/>
                </a:moveTo>
                <a:lnTo>
                  <a:pt x="7315200" y="0"/>
                </a:lnTo>
                <a:lnTo>
                  <a:pt x="7315200" y="2889504"/>
                </a:lnTo>
                <a:lnTo>
                  <a:pt x="0" y="288950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1243785" y="1274957"/>
            <a:ext cx="15800430" cy="6962775"/>
          </a:xfrm>
          <a:prstGeom prst="rect">
            <a:avLst/>
          </a:prstGeom>
        </p:spPr>
        <p:txBody>
          <a:bodyPr anchor="t" rtlCol="false" tIns="0" lIns="0" bIns="0" rIns="0">
            <a:spAutoFit/>
          </a:bodyPr>
          <a:lstStyle/>
          <a:p>
            <a:pPr algn="l" marL="561341" indent="-280670" lvl="1">
              <a:lnSpc>
                <a:spcPts val="5070"/>
              </a:lnSpc>
              <a:buFont typeface="Arial"/>
              <a:buChar char="•"/>
            </a:pPr>
            <a:r>
              <a:rPr lang="en-US" b="true" sz="2600">
                <a:solidFill>
                  <a:srgbClr val="323A30"/>
                </a:solidFill>
                <a:latin typeface="Canva Sans Bold"/>
                <a:ea typeface="Canva Sans Bold"/>
                <a:cs typeface="Canva Sans Bold"/>
                <a:sym typeface="Canva Sans Bold"/>
              </a:rPr>
              <a:t>Erteleme egzersizleri uygulamasını sağlayın. </a:t>
            </a:r>
            <a:r>
              <a:rPr lang="en-US" sz="2600">
                <a:solidFill>
                  <a:srgbClr val="323A30"/>
                </a:solidFill>
                <a:latin typeface="Canva Sans"/>
                <a:ea typeface="Canva Sans"/>
                <a:cs typeface="Canva Sans"/>
                <a:sym typeface="Canva Sans"/>
              </a:rPr>
              <a:t>Kendi davranışlarına yönelik kontrolünü fark etmesini sağlayacaktır. </a:t>
            </a:r>
          </a:p>
          <a:p>
            <a:pPr algn="l">
              <a:lnSpc>
                <a:spcPts val="5070"/>
              </a:lnSpc>
            </a:pPr>
            <a:r>
              <a:rPr lang="en-US" sz="2600">
                <a:solidFill>
                  <a:srgbClr val="323A30"/>
                </a:solidFill>
                <a:latin typeface="Canva Sans"/>
                <a:ea typeface="Canva Sans"/>
                <a:cs typeface="Canva Sans"/>
                <a:sym typeface="Canva Sans"/>
              </a:rPr>
              <a:t>“Yemek esnasında telefonu başka bir yere koyuyoruz. Yemek sonrasında 20 dakika istediğini yapabilirsin.”</a:t>
            </a:r>
          </a:p>
          <a:p>
            <a:pPr algn="l" marL="561341" indent="-280670" lvl="1">
              <a:lnSpc>
                <a:spcPts val="5070"/>
              </a:lnSpc>
              <a:buFont typeface="Arial"/>
              <a:buChar char="•"/>
            </a:pPr>
            <a:r>
              <a:rPr lang="en-US" b="true" sz="2600">
                <a:solidFill>
                  <a:srgbClr val="323A30"/>
                </a:solidFill>
                <a:latin typeface="Canva Sans Bold"/>
                <a:ea typeface="Canva Sans Bold"/>
                <a:cs typeface="Canva Sans Bold"/>
                <a:sym typeface="Canva Sans Bold"/>
              </a:rPr>
              <a:t>Telefon kullanımı, televizyon izlemek, oyun oynamak gibi konularda süre sınırlamaları getirin.</a:t>
            </a:r>
          </a:p>
          <a:p>
            <a:pPr algn="l" marL="561341" indent="-280670" lvl="1">
              <a:lnSpc>
                <a:spcPts val="5070"/>
              </a:lnSpc>
              <a:buFont typeface="Arial"/>
              <a:buChar char="•"/>
            </a:pPr>
            <a:r>
              <a:rPr lang="en-US" b="true" sz="2600">
                <a:solidFill>
                  <a:srgbClr val="323A30"/>
                </a:solidFill>
                <a:latin typeface="Canva Sans Bold"/>
                <a:ea typeface="Canva Sans Bold"/>
                <a:cs typeface="Canva Sans Bold"/>
                <a:sym typeface="Canva Sans Bold"/>
              </a:rPr>
              <a:t>Beklemenin önemini öğretin.</a:t>
            </a:r>
          </a:p>
          <a:p>
            <a:pPr algn="l">
              <a:lnSpc>
                <a:spcPts val="5070"/>
              </a:lnSpc>
            </a:pPr>
            <a:r>
              <a:rPr lang="en-US" sz="2600">
                <a:solidFill>
                  <a:srgbClr val="323A30"/>
                </a:solidFill>
                <a:latin typeface="Canva Sans"/>
                <a:ea typeface="Canva Sans"/>
                <a:cs typeface="Canva Sans"/>
                <a:sym typeface="Canva Sans"/>
              </a:rPr>
              <a:t>Belli yaşam olayları karşısında beklemesinin ona ne gibi faydalar sağladığına yönelik küçük bir sohbet başlatabilirsiniz.</a:t>
            </a:r>
          </a:p>
          <a:p>
            <a:pPr algn="l">
              <a:lnSpc>
                <a:spcPts val="5070"/>
              </a:lnSpc>
            </a:pPr>
            <a:r>
              <a:rPr lang="en-US" sz="2600">
                <a:solidFill>
                  <a:srgbClr val="323A30"/>
                </a:solidFill>
                <a:latin typeface="Canva Sans"/>
                <a:ea typeface="Canva Sans"/>
                <a:cs typeface="Canva Sans"/>
                <a:sym typeface="Canva Sans"/>
              </a:rPr>
              <a:t>“Bu durum karşısında öfkelendiğinde bekledin mi?” ve “ O anda beklemenin sana ne gibi katkıları oldu sence?” gibi sorular sorabilirsiniz.</a:t>
            </a:r>
          </a:p>
          <a:p>
            <a:pPr algn="l">
              <a:lnSpc>
                <a:spcPts val="5070"/>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CCE29D"/>
        </a:solidFill>
      </p:bgPr>
    </p:bg>
    <p:spTree>
      <p:nvGrpSpPr>
        <p:cNvPr id="1" name=""/>
        <p:cNvGrpSpPr/>
        <p:nvPr/>
      </p:nvGrpSpPr>
      <p:grpSpPr>
        <a:xfrm>
          <a:off x="0" y="0"/>
          <a:ext cx="0" cy="0"/>
          <a:chOff x="0" y="0"/>
          <a:chExt cx="0" cy="0"/>
        </a:xfrm>
      </p:grpSpPr>
      <p:sp>
        <p:nvSpPr>
          <p:cNvPr name="Freeform 2" id="2"/>
          <p:cNvSpPr/>
          <p:nvPr/>
        </p:nvSpPr>
        <p:spPr>
          <a:xfrm flipH="false" flipV="false" rot="3859289">
            <a:off x="-4153029" y="5323410"/>
            <a:ext cx="7878866" cy="5584146"/>
          </a:xfrm>
          <a:custGeom>
            <a:avLst/>
            <a:gdLst/>
            <a:ahLst/>
            <a:cxnLst/>
            <a:rect r="r" b="b" t="t" l="l"/>
            <a:pathLst>
              <a:path h="5584146" w="7878866">
                <a:moveTo>
                  <a:pt x="0" y="0"/>
                </a:moveTo>
                <a:lnTo>
                  <a:pt x="7878866" y="0"/>
                </a:lnTo>
                <a:lnTo>
                  <a:pt x="7878866" y="5584146"/>
                </a:lnTo>
                <a:lnTo>
                  <a:pt x="0" y="55841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26573">
            <a:off x="11397751" y="5209688"/>
            <a:ext cx="10472979" cy="11306860"/>
          </a:xfrm>
          <a:custGeom>
            <a:avLst/>
            <a:gdLst/>
            <a:ahLst/>
            <a:cxnLst/>
            <a:rect r="r" b="b" t="t" l="l"/>
            <a:pathLst>
              <a:path h="11306860" w="10472979">
                <a:moveTo>
                  <a:pt x="0" y="0"/>
                </a:moveTo>
                <a:lnTo>
                  <a:pt x="10472980" y="0"/>
                </a:lnTo>
                <a:lnTo>
                  <a:pt x="10472980" y="11306860"/>
                </a:lnTo>
                <a:lnTo>
                  <a:pt x="0" y="113068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9518452">
            <a:off x="15928786" y="-997209"/>
            <a:ext cx="3118743" cy="3679933"/>
          </a:xfrm>
          <a:custGeom>
            <a:avLst/>
            <a:gdLst/>
            <a:ahLst/>
            <a:cxnLst/>
            <a:rect r="r" b="b" t="t" l="l"/>
            <a:pathLst>
              <a:path h="3679933" w="3118743">
                <a:moveTo>
                  <a:pt x="0" y="0"/>
                </a:moveTo>
                <a:lnTo>
                  <a:pt x="3118743" y="0"/>
                </a:lnTo>
                <a:lnTo>
                  <a:pt x="3118743" y="3679933"/>
                </a:lnTo>
                <a:lnTo>
                  <a:pt x="0" y="36799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4414298">
            <a:off x="364822" y="-743907"/>
            <a:ext cx="2268930" cy="3173329"/>
          </a:xfrm>
          <a:custGeom>
            <a:avLst/>
            <a:gdLst/>
            <a:ahLst/>
            <a:cxnLst/>
            <a:rect r="r" b="b" t="t" l="l"/>
            <a:pathLst>
              <a:path h="3173329" w="2268930">
                <a:moveTo>
                  <a:pt x="2268930" y="0"/>
                </a:moveTo>
                <a:lnTo>
                  <a:pt x="0" y="0"/>
                </a:lnTo>
                <a:lnTo>
                  <a:pt x="0" y="3173329"/>
                </a:lnTo>
                <a:lnTo>
                  <a:pt x="2268930" y="3173329"/>
                </a:lnTo>
                <a:lnTo>
                  <a:pt x="226893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2546260">
            <a:off x="5839852" y="1890264"/>
            <a:ext cx="2535432" cy="3262782"/>
          </a:xfrm>
          <a:custGeom>
            <a:avLst/>
            <a:gdLst/>
            <a:ahLst/>
            <a:cxnLst/>
            <a:rect r="r" b="b" t="t" l="l"/>
            <a:pathLst>
              <a:path h="3262782" w="2535432">
                <a:moveTo>
                  <a:pt x="0" y="0"/>
                </a:moveTo>
                <a:lnTo>
                  <a:pt x="2535432" y="0"/>
                </a:lnTo>
                <a:lnTo>
                  <a:pt x="2535432" y="3262782"/>
                </a:lnTo>
                <a:lnTo>
                  <a:pt x="0" y="3262782"/>
                </a:lnTo>
                <a:lnTo>
                  <a:pt x="0" y="0"/>
                </a:lnTo>
                <a:close/>
              </a:path>
            </a:pathLst>
          </a:custGeom>
          <a:blipFill>
            <a:blip r:embed="rId10"/>
            <a:stretch>
              <a:fillRect l="-200228" t="0" r="-53327" b="-120479"/>
            </a:stretch>
          </a:blipFill>
        </p:spPr>
      </p:sp>
      <p:sp>
        <p:nvSpPr>
          <p:cNvPr name="Freeform 7" id="7"/>
          <p:cNvSpPr/>
          <p:nvPr/>
        </p:nvSpPr>
        <p:spPr>
          <a:xfrm flipH="false" flipV="false" rot="2369937">
            <a:off x="9568060" y="2279244"/>
            <a:ext cx="1783428" cy="2295047"/>
          </a:xfrm>
          <a:custGeom>
            <a:avLst/>
            <a:gdLst/>
            <a:ahLst/>
            <a:cxnLst/>
            <a:rect r="r" b="b" t="t" l="l"/>
            <a:pathLst>
              <a:path h="2295047" w="1783428">
                <a:moveTo>
                  <a:pt x="0" y="0"/>
                </a:moveTo>
                <a:lnTo>
                  <a:pt x="1783427" y="0"/>
                </a:lnTo>
                <a:lnTo>
                  <a:pt x="1783427" y="2295047"/>
                </a:lnTo>
                <a:lnTo>
                  <a:pt x="0" y="2295047"/>
                </a:lnTo>
                <a:lnTo>
                  <a:pt x="0" y="0"/>
                </a:lnTo>
                <a:close/>
              </a:path>
            </a:pathLst>
          </a:custGeom>
          <a:blipFill>
            <a:blip r:embed="rId10"/>
            <a:stretch>
              <a:fillRect l="-200228" t="0" r="-53327" b="-120479"/>
            </a:stretch>
          </a:blipFill>
        </p:spPr>
      </p:sp>
      <p:sp>
        <p:nvSpPr>
          <p:cNvPr name="Freeform 8" id="8"/>
          <p:cNvSpPr/>
          <p:nvPr/>
        </p:nvSpPr>
        <p:spPr>
          <a:xfrm flipH="false" flipV="false" rot="-8665121">
            <a:off x="-1955081" y="6752768"/>
            <a:ext cx="3014718" cy="2076387"/>
          </a:xfrm>
          <a:custGeom>
            <a:avLst/>
            <a:gdLst/>
            <a:ahLst/>
            <a:cxnLst/>
            <a:rect r="r" b="b" t="t" l="l"/>
            <a:pathLst>
              <a:path h="2076387" w="3014718">
                <a:moveTo>
                  <a:pt x="0" y="0"/>
                </a:moveTo>
                <a:lnTo>
                  <a:pt x="3014718" y="0"/>
                </a:lnTo>
                <a:lnTo>
                  <a:pt x="3014718" y="2076388"/>
                </a:lnTo>
                <a:lnTo>
                  <a:pt x="0" y="207638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3028801">
            <a:off x="-901466" y="-527350"/>
            <a:ext cx="2034535" cy="3112100"/>
          </a:xfrm>
          <a:custGeom>
            <a:avLst/>
            <a:gdLst/>
            <a:ahLst/>
            <a:cxnLst/>
            <a:rect r="r" b="b" t="t" l="l"/>
            <a:pathLst>
              <a:path h="3112100" w="2034535">
                <a:moveTo>
                  <a:pt x="0" y="0"/>
                </a:moveTo>
                <a:lnTo>
                  <a:pt x="2034535" y="0"/>
                </a:lnTo>
                <a:lnTo>
                  <a:pt x="2034535" y="3112100"/>
                </a:lnTo>
                <a:lnTo>
                  <a:pt x="0" y="31121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3845367">
            <a:off x="-146406" y="8459282"/>
            <a:ext cx="2034535" cy="3112100"/>
          </a:xfrm>
          <a:custGeom>
            <a:avLst/>
            <a:gdLst/>
            <a:ahLst/>
            <a:cxnLst/>
            <a:rect r="r" b="b" t="t" l="l"/>
            <a:pathLst>
              <a:path h="3112100" w="2034535">
                <a:moveTo>
                  <a:pt x="0" y="0"/>
                </a:moveTo>
                <a:lnTo>
                  <a:pt x="2034535" y="0"/>
                </a:lnTo>
                <a:lnTo>
                  <a:pt x="2034535" y="3112099"/>
                </a:lnTo>
                <a:lnTo>
                  <a:pt x="0" y="311209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1" id="11"/>
          <p:cNvSpPr txBox="true"/>
          <p:nvPr/>
        </p:nvSpPr>
        <p:spPr>
          <a:xfrm rot="0">
            <a:off x="3468683" y="4803225"/>
            <a:ext cx="11350633" cy="2456430"/>
          </a:xfrm>
          <a:prstGeom prst="rect">
            <a:avLst/>
          </a:prstGeom>
        </p:spPr>
        <p:txBody>
          <a:bodyPr anchor="t" rtlCol="false" tIns="0" lIns="0" bIns="0" rIns="0">
            <a:spAutoFit/>
          </a:bodyPr>
          <a:lstStyle/>
          <a:p>
            <a:pPr algn="ctr">
              <a:lnSpc>
                <a:spcPts val="9728"/>
              </a:lnSpc>
            </a:pPr>
            <a:r>
              <a:rPr lang="en-US" sz="7600">
                <a:solidFill>
                  <a:srgbClr val="323A30"/>
                </a:solidFill>
                <a:latin typeface="Dingos Stamp"/>
                <a:ea typeface="Dingos Stamp"/>
                <a:cs typeface="Dingos Stamp"/>
                <a:sym typeface="Dingos Stamp"/>
              </a:rPr>
              <a:t>Dinlediğiniz İçin Teşekkürler.</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CCE29D"/>
        </a:solidFill>
      </p:bgPr>
    </p:bg>
    <p:spTree>
      <p:nvGrpSpPr>
        <p:cNvPr id="1" name=""/>
        <p:cNvGrpSpPr/>
        <p:nvPr/>
      </p:nvGrpSpPr>
      <p:grpSpPr>
        <a:xfrm>
          <a:off x="0" y="0"/>
          <a:ext cx="0" cy="0"/>
          <a:chOff x="0" y="0"/>
          <a:chExt cx="0" cy="0"/>
        </a:xfrm>
      </p:grpSpPr>
      <p:sp>
        <p:nvSpPr>
          <p:cNvPr name="AutoShape 2" id="2"/>
          <p:cNvSpPr/>
          <p:nvPr/>
        </p:nvSpPr>
        <p:spPr>
          <a:xfrm>
            <a:off x="11612996" y="0"/>
            <a:ext cx="0" cy="10485726"/>
          </a:xfrm>
          <a:prstGeom prst="line">
            <a:avLst/>
          </a:prstGeom>
          <a:ln cap="rnd" w="57150">
            <a:solidFill>
              <a:srgbClr val="348920"/>
            </a:solidFill>
            <a:prstDash val="solid"/>
            <a:headEnd type="none" len="sm" w="sm"/>
            <a:tailEnd type="none" len="sm" w="sm"/>
          </a:ln>
        </p:spPr>
      </p:sp>
      <p:sp>
        <p:nvSpPr>
          <p:cNvPr name="Freeform 3" id="3"/>
          <p:cNvSpPr/>
          <p:nvPr/>
        </p:nvSpPr>
        <p:spPr>
          <a:xfrm flipH="false" flipV="false" rot="0">
            <a:off x="12238408" y="2400396"/>
            <a:ext cx="5663183" cy="5486209"/>
          </a:xfrm>
          <a:custGeom>
            <a:avLst/>
            <a:gdLst/>
            <a:ahLst/>
            <a:cxnLst/>
            <a:rect r="r" b="b" t="t" l="l"/>
            <a:pathLst>
              <a:path h="5486209" w="5663183">
                <a:moveTo>
                  <a:pt x="0" y="0"/>
                </a:moveTo>
                <a:lnTo>
                  <a:pt x="5663183" y="0"/>
                </a:lnTo>
                <a:lnTo>
                  <a:pt x="5663183" y="5486208"/>
                </a:lnTo>
                <a:lnTo>
                  <a:pt x="0" y="54862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851700" y="868418"/>
            <a:ext cx="3305841" cy="600075"/>
          </a:xfrm>
          <a:prstGeom prst="rect">
            <a:avLst/>
          </a:prstGeom>
        </p:spPr>
        <p:txBody>
          <a:bodyPr anchor="t" rtlCol="false" tIns="0" lIns="0" bIns="0" rIns="0">
            <a:spAutoFit/>
          </a:bodyPr>
          <a:lstStyle/>
          <a:p>
            <a:pPr algn="l">
              <a:lnSpc>
                <a:spcPts val="4745"/>
              </a:lnSpc>
            </a:pPr>
            <a:r>
              <a:rPr lang="en-US" sz="3954" b="true">
                <a:solidFill>
                  <a:srgbClr val="323A30"/>
                </a:solidFill>
                <a:latin typeface="Libre Baskerville Bold"/>
                <a:ea typeface="Libre Baskerville Bold"/>
                <a:cs typeface="Libre Baskerville Bold"/>
                <a:sym typeface="Libre Baskerville Bold"/>
              </a:rPr>
              <a:t>Kaynakça:</a:t>
            </a:r>
          </a:p>
        </p:txBody>
      </p:sp>
      <p:sp>
        <p:nvSpPr>
          <p:cNvPr name="TextBox 5" id="5"/>
          <p:cNvSpPr txBox="true"/>
          <p:nvPr/>
        </p:nvSpPr>
        <p:spPr>
          <a:xfrm rot="0">
            <a:off x="851700" y="1683274"/>
            <a:ext cx="10455325" cy="7324090"/>
          </a:xfrm>
          <a:prstGeom prst="rect">
            <a:avLst/>
          </a:prstGeom>
        </p:spPr>
        <p:txBody>
          <a:bodyPr anchor="t" rtlCol="false" tIns="0" lIns="0" bIns="0" rIns="0">
            <a:spAutoFit/>
          </a:bodyPr>
          <a:lstStyle/>
          <a:p>
            <a:pPr algn="l" marL="410209" indent="-205105" lvl="1">
              <a:lnSpc>
                <a:spcPts val="2659"/>
              </a:lnSpc>
              <a:buAutoNum type="arabicPeriod" startAt="1"/>
            </a:pPr>
            <a:r>
              <a:rPr lang="en-US" sz="1899">
                <a:solidFill>
                  <a:srgbClr val="323A30"/>
                </a:solidFill>
                <a:latin typeface="Canva Sans"/>
                <a:ea typeface="Canva Sans"/>
                <a:cs typeface="Canva Sans"/>
                <a:sym typeface="Canva Sans"/>
              </a:rPr>
              <a:t>Barkley, R. A. (2011). </a:t>
            </a:r>
            <a:r>
              <a:rPr lang="en-US" sz="1899" i="true">
                <a:solidFill>
                  <a:srgbClr val="323A30"/>
                </a:solidFill>
                <a:latin typeface="Canva Sans Italics"/>
                <a:ea typeface="Canva Sans Italics"/>
                <a:cs typeface="Canva Sans Italics"/>
                <a:sym typeface="Canva Sans Italics"/>
              </a:rPr>
              <a:t>Executive Functions: What They Are, How They Work, and Why They Evolved</a:t>
            </a:r>
            <a:r>
              <a:rPr lang="en-US" sz="1899">
                <a:solidFill>
                  <a:srgbClr val="323A30"/>
                </a:solidFill>
                <a:latin typeface="Canva Sans"/>
                <a:ea typeface="Canva Sans"/>
                <a:cs typeface="Canva Sans"/>
                <a:sym typeface="Canva Sans"/>
              </a:rPr>
              <a:t>. Guilford Press.</a:t>
            </a:r>
          </a:p>
          <a:p>
            <a:pPr algn="l" marL="410209" indent="-205105" lvl="1">
              <a:lnSpc>
                <a:spcPts val="2659"/>
              </a:lnSpc>
              <a:buAutoNum type="arabicPeriod" startAt="1"/>
            </a:pPr>
            <a:r>
              <a:rPr lang="en-US" sz="1899">
                <a:solidFill>
                  <a:srgbClr val="323A30"/>
                </a:solidFill>
                <a:latin typeface="Canva Sans"/>
                <a:ea typeface="Canva Sans"/>
                <a:cs typeface="Canva Sans"/>
                <a:sym typeface="Canva Sans"/>
              </a:rPr>
              <a:t>Baumeister, R. F., Vohs, K. D., &amp; Tice, D. M. (2007). The strength model of self-control. </a:t>
            </a:r>
            <a:r>
              <a:rPr lang="en-US" sz="1899" i="true">
                <a:solidFill>
                  <a:srgbClr val="323A30"/>
                </a:solidFill>
                <a:latin typeface="Canva Sans Italics"/>
                <a:ea typeface="Canva Sans Italics"/>
                <a:cs typeface="Canva Sans Italics"/>
                <a:sym typeface="Canva Sans Italics"/>
              </a:rPr>
              <a:t>Current Directions in Psychological Science</a:t>
            </a:r>
            <a:r>
              <a:rPr lang="en-US" sz="1899">
                <a:solidFill>
                  <a:srgbClr val="323A30"/>
                </a:solidFill>
                <a:latin typeface="Canva Sans"/>
                <a:ea typeface="Canva Sans"/>
                <a:cs typeface="Canva Sans"/>
                <a:sym typeface="Canva Sans"/>
              </a:rPr>
              <a:t>, 16(6), 351–355.</a:t>
            </a:r>
          </a:p>
          <a:p>
            <a:pPr algn="l" marL="410209" indent="-205105" lvl="1">
              <a:lnSpc>
                <a:spcPts val="2659"/>
              </a:lnSpc>
              <a:buAutoNum type="arabicPeriod" startAt="1"/>
            </a:pPr>
            <a:r>
              <a:rPr lang="en-US" sz="1899">
                <a:solidFill>
                  <a:srgbClr val="323A30"/>
                </a:solidFill>
                <a:latin typeface="Canva Sans"/>
                <a:ea typeface="Canva Sans"/>
                <a:cs typeface="Canva Sans"/>
                <a:sym typeface="Canva Sans"/>
              </a:rPr>
              <a:t>Baumrind, D. (1991). The influence of parenting style on adolescent competence and substance use. </a:t>
            </a:r>
            <a:r>
              <a:rPr lang="en-US" sz="1899" i="true">
                <a:solidFill>
                  <a:srgbClr val="323A30"/>
                </a:solidFill>
                <a:latin typeface="Canva Sans Italics"/>
                <a:ea typeface="Canva Sans Italics"/>
                <a:cs typeface="Canva Sans Italics"/>
                <a:sym typeface="Canva Sans Italics"/>
              </a:rPr>
              <a:t>The Journal of Early Adolescence</a:t>
            </a:r>
            <a:r>
              <a:rPr lang="en-US" sz="1899">
                <a:solidFill>
                  <a:srgbClr val="323A30"/>
                </a:solidFill>
                <a:latin typeface="Canva Sans"/>
                <a:ea typeface="Canva Sans"/>
                <a:cs typeface="Canva Sans"/>
                <a:sym typeface="Canva Sans"/>
              </a:rPr>
              <a:t>, 11(1), 56–95.</a:t>
            </a:r>
          </a:p>
          <a:p>
            <a:pPr algn="l" marL="410209" indent="-205105" lvl="1">
              <a:lnSpc>
                <a:spcPts val="2659"/>
              </a:lnSpc>
              <a:buAutoNum type="arabicPeriod" startAt="1"/>
            </a:pPr>
            <a:r>
              <a:rPr lang="en-US" sz="1899">
                <a:solidFill>
                  <a:srgbClr val="323A30"/>
                </a:solidFill>
                <a:latin typeface="Canva Sans"/>
                <a:ea typeface="Canva Sans"/>
                <a:cs typeface="Canva Sans"/>
                <a:sym typeface="Canva Sans"/>
              </a:rPr>
              <a:t>Kovacs, M. ve Devlin, B. (1998). Internalizing disorders in childhood. </a:t>
            </a:r>
            <a:r>
              <a:rPr lang="en-US" sz="1899" i="true">
                <a:solidFill>
                  <a:srgbClr val="323A30"/>
                </a:solidFill>
                <a:latin typeface="Canva Sans Italics"/>
                <a:ea typeface="Canva Sans Italics"/>
                <a:cs typeface="Canva Sans Italics"/>
                <a:sym typeface="Canva Sans Italics"/>
              </a:rPr>
              <a:t>Journal of Child Psychology and Psychiatry</a:t>
            </a:r>
            <a:r>
              <a:rPr lang="en-US" sz="1899">
                <a:solidFill>
                  <a:srgbClr val="323A30"/>
                </a:solidFill>
                <a:latin typeface="Canva Sans"/>
                <a:ea typeface="Canva Sans"/>
                <a:cs typeface="Canva Sans"/>
                <a:sym typeface="Canva Sans"/>
              </a:rPr>
              <a:t>, 39(1), 47–63.</a:t>
            </a:r>
          </a:p>
          <a:p>
            <a:pPr algn="l" marL="410209" indent="-205105" lvl="1">
              <a:lnSpc>
                <a:spcPts val="2659"/>
              </a:lnSpc>
              <a:buAutoNum type="arabicPeriod" startAt="1"/>
            </a:pPr>
            <a:r>
              <a:rPr lang="en-US" sz="1899">
                <a:solidFill>
                  <a:srgbClr val="323A30"/>
                </a:solidFill>
                <a:latin typeface="Canva Sans"/>
                <a:ea typeface="Canva Sans"/>
                <a:cs typeface="Canva Sans"/>
                <a:sym typeface="Canva Sans"/>
              </a:rPr>
              <a:t>Liu, J. (2004). Childhood externalizing behavior: Theory and implications. </a:t>
            </a:r>
            <a:r>
              <a:rPr lang="en-US" sz="1899" i="true">
                <a:solidFill>
                  <a:srgbClr val="323A30"/>
                </a:solidFill>
                <a:latin typeface="Canva Sans Italics"/>
                <a:ea typeface="Canva Sans Italics"/>
                <a:cs typeface="Canva Sans Italics"/>
                <a:sym typeface="Canva Sans Italics"/>
              </a:rPr>
              <a:t>Journal of Child and Adolescent Psychiatric Nursing</a:t>
            </a:r>
            <a:r>
              <a:rPr lang="en-US" sz="1899">
                <a:solidFill>
                  <a:srgbClr val="323A30"/>
                </a:solidFill>
                <a:latin typeface="Canva Sans"/>
                <a:ea typeface="Canva Sans"/>
                <a:cs typeface="Canva Sans"/>
                <a:sym typeface="Canva Sans"/>
              </a:rPr>
              <a:t>, 17(3), 93–103.</a:t>
            </a:r>
          </a:p>
          <a:p>
            <a:pPr algn="l" marL="410209" indent="-205105" lvl="1">
              <a:lnSpc>
                <a:spcPts val="2659"/>
              </a:lnSpc>
              <a:buAutoNum type="arabicPeriod" startAt="1"/>
            </a:pPr>
            <a:r>
              <a:rPr lang="en-US" sz="1899">
                <a:solidFill>
                  <a:srgbClr val="323A30"/>
                </a:solidFill>
                <a:latin typeface="Canva Sans"/>
                <a:ea typeface="Canva Sans"/>
                <a:cs typeface="Canva Sans"/>
                <a:sym typeface="Canva Sans"/>
              </a:rPr>
              <a:t>Mischel, W., Shoda, Y., &amp; Rodriguez, M. L. (1989). Delay of gratification in children. </a:t>
            </a:r>
            <a:r>
              <a:rPr lang="en-US" sz="1899" i="true">
                <a:solidFill>
                  <a:srgbClr val="323A30"/>
                </a:solidFill>
                <a:latin typeface="Canva Sans Italics"/>
                <a:ea typeface="Canva Sans Italics"/>
                <a:cs typeface="Canva Sans Italics"/>
                <a:sym typeface="Canva Sans Italics"/>
              </a:rPr>
              <a:t>Science</a:t>
            </a:r>
            <a:r>
              <a:rPr lang="en-US" sz="1899">
                <a:solidFill>
                  <a:srgbClr val="323A30"/>
                </a:solidFill>
                <a:latin typeface="Canva Sans"/>
                <a:ea typeface="Canva Sans"/>
                <a:cs typeface="Canva Sans"/>
                <a:sym typeface="Canva Sans"/>
              </a:rPr>
              <a:t>, 244(4907), 933–938.</a:t>
            </a:r>
          </a:p>
          <a:p>
            <a:pPr algn="l" marL="410209" indent="-205105" lvl="1">
              <a:lnSpc>
                <a:spcPts val="2659"/>
              </a:lnSpc>
              <a:buAutoNum type="arabicPeriod" startAt="1"/>
            </a:pPr>
            <a:r>
              <a:rPr lang="en-US" sz="1899">
                <a:solidFill>
                  <a:srgbClr val="323A30"/>
                </a:solidFill>
                <a:latin typeface="Canva Sans"/>
                <a:ea typeface="Canva Sans"/>
                <a:cs typeface="Canva Sans"/>
                <a:sym typeface="Canva Sans"/>
              </a:rPr>
              <a:t>Newcomb, M. D., Huba, G. J. ve Bentler, P. M. (1981). A multidimensional assessment of stressful life events among adolescents: Derivation and correlates.</a:t>
            </a:r>
            <a:r>
              <a:rPr lang="en-US" sz="1899" i="true">
                <a:solidFill>
                  <a:srgbClr val="323A30"/>
                </a:solidFill>
                <a:latin typeface="Canva Sans Italics"/>
                <a:ea typeface="Canva Sans Italics"/>
                <a:cs typeface="Canva Sans Italics"/>
                <a:sym typeface="Canva Sans Italics"/>
              </a:rPr>
              <a:t> Journal of Health and Social Behavior</a:t>
            </a:r>
            <a:r>
              <a:rPr lang="en-US" sz="1899">
                <a:solidFill>
                  <a:srgbClr val="323A30"/>
                </a:solidFill>
                <a:latin typeface="Canva Sans"/>
                <a:ea typeface="Canva Sans"/>
                <a:cs typeface="Canva Sans"/>
                <a:sym typeface="Canva Sans"/>
              </a:rPr>
              <a:t>, 22(4), 400–415.</a:t>
            </a:r>
          </a:p>
          <a:p>
            <a:pPr algn="l" marL="410209" indent="-205105" lvl="1">
              <a:lnSpc>
                <a:spcPts val="2659"/>
              </a:lnSpc>
              <a:buAutoNum type="arabicPeriod" startAt="1"/>
            </a:pPr>
            <a:r>
              <a:rPr lang="en-US" sz="1899">
                <a:solidFill>
                  <a:srgbClr val="323A30"/>
                </a:solidFill>
                <a:latin typeface="Canva Sans"/>
                <a:ea typeface="Canva Sans"/>
                <a:cs typeface="Canva Sans"/>
                <a:sym typeface="Canva Sans"/>
              </a:rPr>
              <a:t>Rosenberg, M. B. (2003). </a:t>
            </a:r>
            <a:r>
              <a:rPr lang="en-US" sz="1899" i="true">
                <a:solidFill>
                  <a:srgbClr val="323A30"/>
                </a:solidFill>
                <a:latin typeface="Canva Sans Italics"/>
                <a:ea typeface="Canva Sans Italics"/>
                <a:cs typeface="Canva Sans Italics"/>
                <a:sym typeface="Canva Sans Italics"/>
              </a:rPr>
              <a:t>Nonviolent communication: A language of life.</a:t>
            </a:r>
            <a:r>
              <a:rPr lang="en-US" sz="1899">
                <a:solidFill>
                  <a:srgbClr val="323A30"/>
                </a:solidFill>
                <a:latin typeface="Canva Sans"/>
                <a:ea typeface="Canva Sans"/>
                <a:cs typeface="Canva Sans"/>
                <a:sym typeface="Canva Sans"/>
              </a:rPr>
              <a:t> PuddleDancer Press.</a:t>
            </a:r>
          </a:p>
          <a:p>
            <a:pPr algn="l" marL="410209" indent="-205105" lvl="1">
              <a:lnSpc>
                <a:spcPts val="2659"/>
              </a:lnSpc>
              <a:buAutoNum type="arabicPeriod" startAt="1"/>
            </a:pPr>
            <a:r>
              <a:rPr lang="en-US" sz="1899">
                <a:solidFill>
                  <a:srgbClr val="323A30"/>
                </a:solidFill>
                <a:latin typeface="Canva Sans"/>
                <a:ea typeface="Canva Sans"/>
                <a:cs typeface="Canva Sans"/>
                <a:sym typeface="Canva Sans"/>
              </a:rPr>
              <a:t>Santrock, J. W. (2012). </a:t>
            </a:r>
            <a:r>
              <a:rPr lang="en-US" sz="1899" i="true">
                <a:solidFill>
                  <a:srgbClr val="323A30"/>
                </a:solidFill>
                <a:latin typeface="Canva Sans Italics"/>
                <a:ea typeface="Canva Sans Italics"/>
                <a:cs typeface="Canva Sans Italics"/>
                <a:sym typeface="Canva Sans Italics"/>
              </a:rPr>
              <a:t>Adolescence</a:t>
            </a:r>
            <a:r>
              <a:rPr lang="en-US" sz="1899">
                <a:solidFill>
                  <a:srgbClr val="323A30"/>
                </a:solidFill>
                <a:latin typeface="Canva Sans"/>
                <a:ea typeface="Canva Sans"/>
                <a:cs typeface="Canva Sans"/>
                <a:sym typeface="Canva Sans"/>
              </a:rPr>
              <a:t>. McGraw-Hill Education.</a:t>
            </a:r>
          </a:p>
          <a:p>
            <a:pPr algn="l" marL="410209" indent="-205105" lvl="1">
              <a:lnSpc>
                <a:spcPts val="2659"/>
              </a:lnSpc>
              <a:buAutoNum type="arabicPeriod" startAt="1"/>
            </a:pPr>
            <a:r>
              <a:rPr lang="en-US" sz="1899">
                <a:solidFill>
                  <a:srgbClr val="323A30"/>
                </a:solidFill>
                <a:latin typeface="Canva Sans"/>
                <a:ea typeface="Canva Sans"/>
                <a:cs typeface="Canva Sans"/>
                <a:sym typeface="Canva Sans"/>
              </a:rPr>
              <a:t>Shonkoff, J. P., &amp; Phillips, D. A. (2000). </a:t>
            </a:r>
            <a:r>
              <a:rPr lang="en-US" sz="1899" i="true">
                <a:solidFill>
                  <a:srgbClr val="323A30"/>
                </a:solidFill>
                <a:latin typeface="Canva Sans Italics"/>
                <a:ea typeface="Canva Sans Italics"/>
                <a:cs typeface="Canva Sans Italics"/>
                <a:sym typeface="Canva Sans Italics"/>
              </a:rPr>
              <a:t>From neurons to neighborhoods: The science of early childhood development</a:t>
            </a:r>
            <a:r>
              <a:rPr lang="en-US" sz="1899">
                <a:solidFill>
                  <a:srgbClr val="323A30"/>
                </a:solidFill>
                <a:latin typeface="Canva Sans"/>
                <a:ea typeface="Canva Sans"/>
                <a:cs typeface="Canva Sans"/>
                <a:sym typeface="Canva Sans"/>
              </a:rPr>
              <a:t>. National Academy Press.</a:t>
            </a:r>
          </a:p>
          <a:p>
            <a:pPr algn="l" marL="410209" indent="-205105" lvl="1">
              <a:lnSpc>
                <a:spcPts val="2659"/>
              </a:lnSpc>
              <a:buAutoNum type="arabicPeriod" startAt="1"/>
            </a:pPr>
            <a:r>
              <a:rPr lang="en-US" sz="1899">
                <a:solidFill>
                  <a:srgbClr val="323A30"/>
                </a:solidFill>
                <a:latin typeface="Canva Sans"/>
                <a:ea typeface="Canva Sans"/>
                <a:cs typeface="Canva Sans"/>
                <a:sym typeface="Canva Sans"/>
              </a:rPr>
              <a:t>Werner, E. E. (1995). Resilience in development. </a:t>
            </a:r>
            <a:r>
              <a:rPr lang="en-US" sz="1899" i="true">
                <a:solidFill>
                  <a:srgbClr val="323A30"/>
                </a:solidFill>
                <a:latin typeface="Canva Sans Italics"/>
                <a:ea typeface="Canva Sans Italics"/>
                <a:cs typeface="Canva Sans Italics"/>
                <a:sym typeface="Canva Sans Italics"/>
              </a:rPr>
              <a:t>Current Directions in Psychological Science,</a:t>
            </a:r>
            <a:r>
              <a:rPr lang="en-US" sz="1899">
                <a:solidFill>
                  <a:srgbClr val="323A30"/>
                </a:solidFill>
                <a:latin typeface="Canva Sans"/>
                <a:ea typeface="Canva Sans"/>
                <a:cs typeface="Canva Sans"/>
                <a:sym typeface="Canva Sans"/>
              </a:rPr>
              <a:t> 4(3), 81–85.</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6EA887"/>
        </a:solidFill>
      </p:bgPr>
    </p:bg>
    <p:spTree>
      <p:nvGrpSpPr>
        <p:cNvPr id="1" name=""/>
        <p:cNvGrpSpPr/>
        <p:nvPr/>
      </p:nvGrpSpPr>
      <p:grpSpPr>
        <a:xfrm>
          <a:off x="0" y="0"/>
          <a:ext cx="0" cy="0"/>
          <a:chOff x="0" y="0"/>
          <a:chExt cx="0" cy="0"/>
        </a:xfrm>
      </p:grpSpPr>
      <p:sp>
        <p:nvSpPr>
          <p:cNvPr name="Freeform 2" id="2"/>
          <p:cNvSpPr/>
          <p:nvPr/>
        </p:nvSpPr>
        <p:spPr>
          <a:xfrm flipH="false" flipV="false" rot="9317146">
            <a:off x="13818343" y="5962303"/>
            <a:ext cx="6881913" cy="6343873"/>
          </a:xfrm>
          <a:custGeom>
            <a:avLst/>
            <a:gdLst/>
            <a:ahLst/>
            <a:cxnLst/>
            <a:rect r="r" b="b" t="t" l="l"/>
            <a:pathLst>
              <a:path h="6343873" w="6881913">
                <a:moveTo>
                  <a:pt x="0" y="0"/>
                </a:moveTo>
                <a:lnTo>
                  <a:pt x="6881914" y="0"/>
                </a:lnTo>
                <a:lnTo>
                  <a:pt x="6881914" y="6343872"/>
                </a:lnTo>
                <a:lnTo>
                  <a:pt x="0" y="6343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976089" y="3276711"/>
            <a:ext cx="10913423" cy="6203805"/>
            <a:chOff x="0" y="0"/>
            <a:chExt cx="2793004" cy="1587701"/>
          </a:xfrm>
        </p:grpSpPr>
        <p:sp>
          <p:nvSpPr>
            <p:cNvPr name="Freeform 4" id="4"/>
            <p:cNvSpPr/>
            <p:nvPr/>
          </p:nvSpPr>
          <p:spPr>
            <a:xfrm flipH="false" flipV="false" rot="0">
              <a:off x="0" y="0"/>
              <a:ext cx="2793004" cy="1587701"/>
            </a:xfrm>
            <a:custGeom>
              <a:avLst/>
              <a:gdLst/>
              <a:ahLst/>
              <a:cxnLst/>
              <a:rect r="r" b="b" t="t" l="l"/>
              <a:pathLst>
                <a:path h="1587701" w="2793004">
                  <a:moveTo>
                    <a:pt x="70939" y="0"/>
                  </a:moveTo>
                  <a:lnTo>
                    <a:pt x="2722064" y="0"/>
                  </a:lnTo>
                  <a:cubicBezTo>
                    <a:pt x="2761243" y="0"/>
                    <a:pt x="2793004" y="31761"/>
                    <a:pt x="2793004" y="70939"/>
                  </a:cubicBezTo>
                  <a:lnTo>
                    <a:pt x="2793004" y="1516761"/>
                  </a:lnTo>
                  <a:cubicBezTo>
                    <a:pt x="2793004" y="1535576"/>
                    <a:pt x="2785530" y="1553620"/>
                    <a:pt x="2772226" y="1566923"/>
                  </a:cubicBezTo>
                  <a:cubicBezTo>
                    <a:pt x="2758922" y="1580227"/>
                    <a:pt x="2740879" y="1587701"/>
                    <a:pt x="2722064" y="1587701"/>
                  </a:cubicBezTo>
                  <a:lnTo>
                    <a:pt x="70939" y="1587701"/>
                  </a:lnTo>
                  <a:cubicBezTo>
                    <a:pt x="52125" y="1587701"/>
                    <a:pt x="34081" y="1580227"/>
                    <a:pt x="20778" y="1566923"/>
                  </a:cubicBezTo>
                  <a:cubicBezTo>
                    <a:pt x="7474" y="1553620"/>
                    <a:pt x="0" y="1535576"/>
                    <a:pt x="0" y="1516761"/>
                  </a:cubicBezTo>
                  <a:lnTo>
                    <a:pt x="0" y="70939"/>
                  </a:lnTo>
                  <a:cubicBezTo>
                    <a:pt x="0" y="52125"/>
                    <a:pt x="7474" y="34081"/>
                    <a:pt x="20778" y="20778"/>
                  </a:cubicBezTo>
                  <a:cubicBezTo>
                    <a:pt x="34081" y="7474"/>
                    <a:pt x="52125" y="0"/>
                    <a:pt x="70939" y="0"/>
                  </a:cubicBezTo>
                  <a:close/>
                </a:path>
              </a:pathLst>
            </a:custGeom>
            <a:solidFill>
              <a:srgbClr val="A3F6AB"/>
            </a:solidFill>
          </p:spPr>
        </p:sp>
        <p:sp>
          <p:nvSpPr>
            <p:cNvPr name="TextBox 5" id="5"/>
            <p:cNvSpPr txBox="true"/>
            <p:nvPr/>
          </p:nvSpPr>
          <p:spPr>
            <a:xfrm>
              <a:off x="0" y="-28575"/>
              <a:ext cx="2793004" cy="1616276"/>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1802562" y="-2207234"/>
            <a:ext cx="5297181" cy="4883038"/>
          </a:xfrm>
          <a:custGeom>
            <a:avLst/>
            <a:gdLst/>
            <a:ahLst/>
            <a:cxnLst/>
            <a:rect r="r" b="b" t="t" l="l"/>
            <a:pathLst>
              <a:path h="4883038" w="5297181">
                <a:moveTo>
                  <a:pt x="0" y="0"/>
                </a:moveTo>
                <a:lnTo>
                  <a:pt x="5297181" y="0"/>
                </a:lnTo>
                <a:lnTo>
                  <a:pt x="5297181" y="4883038"/>
                </a:lnTo>
                <a:lnTo>
                  <a:pt x="0" y="48830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2536000" y="3559341"/>
            <a:ext cx="9236134" cy="5543296"/>
          </a:xfrm>
          <a:prstGeom prst="rect">
            <a:avLst/>
          </a:prstGeom>
        </p:spPr>
        <p:txBody>
          <a:bodyPr anchor="t" rtlCol="false" tIns="0" lIns="0" bIns="0" rIns="0">
            <a:spAutoFit/>
          </a:bodyPr>
          <a:lstStyle/>
          <a:p>
            <a:pPr algn="l" marL="703114" indent="-351557" lvl="1">
              <a:lnSpc>
                <a:spcPts val="4884"/>
              </a:lnSpc>
              <a:buAutoNum type="arabicPeriod" startAt="1"/>
            </a:pPr>
            <a:r>
              <a:rPr lang="en-US" sz="3256">
                <a:solidFill>
                  <a:srgbClr val="000000"/>
                </a:solidFill>
                <a:latin typeface="Canva Sans"/>
                <a:ea typeface="Canva Sans"/>
                <a:cs typeface="Canva Sans"/>
                <a:sym typeface="Canva Sans"/>
              </a:rPr>
              <a:t>Otokontrol Nedir?</a:t>
            </a:r>
          </a:p>
          <a:p>
            <a:pPr algn="l" marL="703114" indent="-351557" lvl="1">
              <a:lnSpc>
                <a:spcPts val="4884"/>
              </a:lnSpc>
              <a:buAutoNum type="arabicPeriod" startAt="1"/>
            </a:pPr>
            <a:r>
              <a:rPr lang="en-US" sz="3256">
                <a:solidFill>
                  <a:srgbClr val="000000"/>
                </a:solidFill>
                <a:latin typeface="Canva Sans"/>
                <a:ea typeface="Canva Sans"/>
                <a:cs typeface="Canva Sans"/>
                <a:sym typeface="Canva Sans"/>
              </a:rPr>
              <a:t>Ergenlik Dönemi</a:t>
            </a:r>
          </a:p>
          <a:p>
            <a:pPr algn="l" marL="703114" indent="-351557" lvl="1">
              <a:lnSpc>
                <a:spcPts val="4884"/>
              </a:lnSpc>
              <a:buAutoNum type="arabicPeriod" startAt="1"/>
            </a:pPr>
            <a:r>
              <a:rPr lang="en-US" sz="3256">
                <a:solidFill>
                  <a:srgbClr val="000000"/>
                </a:solidFill>
                <a:latin typeface="Canva Sans"/>
                <a:ea typeface="Canva Sans"/>
                <a:cs typeface="Canva Sans"/>
                <a:sym typeface="Canva Sans"/>
              </a:rPr>
              <a:t>Ergenlik Döneminde Sosyal İlişkiler</a:t>
            </a:r>
          </a:p>
          <a:p>
            <a:pPr algn="l" marL="703114" indent="-351557" lvl="1">
              <a:lnSpc>
                <a:spcPts val="4884"/>
              </a:lnSpc>
              <a:buAutoNum type="arabicPeriod" startAt="1"/>
            </a:pPr>
            <a:r>
              <a:rPr lang="en-US" sz="3256">
                <a:solidFill>
                  <a:srgbClr val="000000"/>
                </a:solidFill>
                <a:latin typeface="Canva Sans"/>
                <a:ea typeface="Canva Sans"/>
                <a:cs typeface="Canva Sans"/>
                <a:sym typeface="Canva Sans"/>
              </a:rPr>
              <a:t>Otokontrol Eksikliğinin Sonuçları</a:t>
            </a:r>
          </a:p>
          <a:p>
            <a:pPr algn="l" marL="703114" indent="-351557" lvl="1">
              <a:lnSpc>
                <a:spcPts val="4884"/>
              </a:lnSpc>
              <a:buAutoNum type="arabicPeriod" startAt="1"/>
            </a:pPr>
            <a:r>
              <a:rPr lang="en-US" sz="3256">
                <a:solidFill>
                  <a:srgbClr val="000000"/>
                </a:solidFill>
                <a:latin typeface="Canva Sans"/>
                <a:ea typeface="Canva Sans"/>
                <a:cs typeface="Canva Sans"/>
                <a:sym typeface="Canva Sans"/>
              </a:rPr>
              <a:t>Otokontrolün Sosyal İlişkiler Üzerindeki Etkisi</a:t>
            </a:r>
          </a:p>
          <a:p>
            <a:pPr algn="l" marL="703114" indent="-351557" lvl="1">
              <a:lnSpc>
                <a:spcPts val="4884"/>
              </a:lnSpc>
              <a:buAutoNum type="arabicPeriod" startAt="1"/>
            </a:pPr>
            <a:r>
              <a:rPr lang="en-US" sz="3256">
                <a:solidFill>
                  <a:srgbClr val="000000"/>
                </a:solidFill>
                <a:latin typeface="Canva Sans"/>
                <a:ea typeface="Canva Sans"/>
                <a:cs typeface="Canva Sans"/>
                <a:sym typeface="Canva Sans"/>
              </a:rPr>
              <a:t>Otokontrol Becerisinin Gelişimi</a:t>
            </a:r>
          </a:p>
          <a:p>
            <a:pPr algn="l" marL="703114" indent="-351557" lvl="1">
              <a:lnSpc>
                <a:spcPts val="4884"/>
              </a:lnSpc>
              <a:buAutoNum type="arabicPeriod" startAt="1"/>
            </a:pPr>
            <a:r>
              <a:rPr lang="en-US" sz="3256">
                <a:solidFill>
                  <a:srgbClr val="000000"/>
                </a:solidFill>
                <a:latin typeface="Canva Sans"/>
                <a:ea typeface="Canva Sans"/>
                <a:cs typeface="Canva Sans"/>
                <a:sym typeface="Canva Sans"/>
              </a:rPr>
              <a:t>Veliler Nasıl Destek Olabilirler?</a:t>
            </a:r>
          </a:p>
          <a:p>
            <a:pPr algn="l" marL="703114" indent="-351557" lvl="1">
              <a:lnSpc>
                <a:spcPts val="4884"/>
              </a:lnSpc>
              <a:buAutoNum type="arabicPeriod" startAt="1"/>
            </a:pPr>
            <a:r>
              <a:rPr lang="en-US" sz="3256">
                <a:solidFill>
                  <a:srgbClr val="000000"/>
                </a:solidFill>
                <a:latin typeface="Canva Sans"/>
                <a:ea typeface="Canva Sans"/>
                <a:cs typeface="Canva Sans"/>
                <a:sym typeface="Canva Sans"/>
              </a:rPr>
              <a:t>Öneri ve Uygulamalar</a:t>
            </a:r>
          </a:p>
        </p:txBody>
      </p:sp>
      <p:sp>
        <p:nvSpPr>
          <p:cNvPr name="Freeform 8" id="8"/>
          <p:cNvSpPr/>
          <p:nvPr/>
        </p:nvSpPr>
        <p:spPr>
          <a:xfrm flipH="false" flipV="false" rot="0">
            <a:off x="8964517" y="648451"/>
            <a:ext cx="1690240" cy="974193"/>
          </a:xfrm>
          <a:custGeom>
            <a:avLst/>
            <a:gdLst/>
            <a:ahLst/>
            <a:cxnLst/>
            <a:rect r="r" b="b" t="t" l="l"/>
            <a:pathLst>
              <a:path h="974193" w="1690240">
                <a:moveTo>
                  <a:pt x="0" y="0"/>
                </a:moveTo>
                <a:lnTo>
                  <a:pt x="1690240" y="0"/>
                </a:lnTo>
                <a:lnTo>
                  <a:pt x="1690240" y="974193"/>
                </a:lnTo>
                <a:lnTo>
                  <a:pt x="0" y="97419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1399460">
            <a:off x="10922843" y="2366031"/>
            <a:ext cx="1698582" cy="1704781"/>
          </a:xfrm>
          <a:custGeom>
            <a:avLst/>
            <a:gdLst/>
            <a:ahLst/>
            <a:cxnLst/>
            <a:rect r="r" b="b" t="t" l="l"/>
            <a:pathLst>
              <a:path h="1704781" w="1698582">
                <a:moveTo>
                  <a:pt x="0" y="0"/>
                </a:moveTo>
                <a:lnTo>
                  <a:pt x="1698582" y="0"/>
                </a:lnTo>
                <a:lnTo>
                  <a:pt x="1698582" y="1704782"/>
                </a:lnTo>
                <a:lnTo>
                  <a:pt x="0" y="17047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940553">
            <a:off x="12899177" y="-340051"/>
            <a:ext cx="4500257" cy="2511961"/>
          </a:xfrm>
          <a:custGeom>
            <a:avLst/>
            <a:gdLst/>
            <a:ahLst/>
            <a:cxnLst/>
            <a:rect r="r" b="b" t="t" l="l"/>
            <a:pathLst>
              <a:path h="2511961" w="4500257">
                <a:moveTo>
                  <a:pt x="0" y="0"/>
                </a:moveTo>
                <a:lnTo>
                  <a:pt x="4500257" y="0"/>
                </a:lnTo>
                <a:lnTo>
                  <a:pt x="4500257" y="2511961"/>
                </a:lnTo>
                <a:lnTo>
                  <a:pt x="0" y="251196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201697">
            <a:off x="-373088" y="8016802"/>
            <a:ext cx="1712215" cy="1192324"/>
          </a:xfrm>
          <a:custGeom>
            <a:avLst/>
            <a:gdLst/>
            <a:ahLst/>
            <a:cxnLst/>
            <a:rect r="r" b="b" t="t" l="l"/>
            <a:pathLst>
              <a:path h="1192324" w="1712215">
                <a:moveTo>
                  <a:pt x="0" y="0"/>
                </a:moveTo>
                <a:lnTo>
                  <a:pt x="1712214" y="0"/>
                </a:lnTo>
                <a:lnTo>
                  <a:pt x="1712214" y="1192324"/>
                </a:lnTo>
                <a:lnTo>
                  <a:pt x="0" y="119232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1033504">
            <a:off x="610142" y="4109415"/>
            <a:ext cx="1040961" cy="1016238"/>
          </a:xfrm>
          <a:custGeom>
            <a:avLst/>
            <a:gdLst/>
            <a:ahLst/>
            <a:cxnLst/>
            <a:rect r="r" b="b" t="t" l="l"/>
            <a:pathLst>
              <a:path h="1016238" w="1040961">
                <a:moveTo>
                  <a:pt x="0" y="0"/>
                </a:moveTo>
                <a:lnTo>
                  <a:pt x="1040961" y="0"/>
                </a:lnTo>
                <a:lnTo>
                  <a:pt x="1040961" y="1016238"/>
                </a:lnTo>
                <a:lnTo>
                  <a:pt x="0" y="101623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3" id="13"/>
          <p:cNvSpPr txBox="true"/>
          <p:nvPr/>
        </p:nvSpPr>
        <p:spPr>
          <a:xfrm rot="0">
            <a:off x="2095458" y="2171802"/>
            <a:ext cx="6566038" cy="865127"/>
          </a:xfrm>
          <a:prstGeom prst="rect">
            <a:avLst/>
          </a:prstGeom>
        </p:spPr>
        <p:txBody>
          <a:bodyPr anchor="t" rtlCol="false" tIns="0" lIns="0" bIns="0" rIns="0">
            <a:spAutoFit/>
          </a:bodyPr>
          <a:lstStyle/>
          <a:p>
            <a:pPr algn="l">
              <a:lnSpc>
                <a:spcPts val="7189"/>
              </a:lnSpc>
            </a:pPr>
            <a:r>
              <a:rPr lang="en-US" sz="4793">
                <a:solidFill>
                  <a:srgbClr val="000000"/>
                </a:solidFill>
                <a:latin typeface="Dingos Stamp"/>
                <a:ea typeface="Dingos Stamp"/>
                <a:cs typeface="Dingos Stamp"/>
                <a:sym typeface="Dingos Stamp"/>
              </a:rPr>
              <a:t>Sunum İçeriği: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CE29D"/>
        </a:solidFill>
      </p:bgPr>
    </p:bg>
    <p:spTree>
      <p:nvGrpSpPr>
        <p:cNvPr id="1" name=""/>
        <p:cNvGrpSpPr/>
        <p:nvPr/>
      </p:nvGrpSpPr>
      <p:grpSpPr>
        <a:xfrm>
          <a:off x="0" y="0"/>
          <a:ext cx="0" cy="0"/>
          <a:chOff x="0" y="0"/>
          <a:chExt cx="0" cy="0"/>
        </a:xfrm>
      </p:grpSpPr>
      <p:sp>
        <p:nvSpPr>
          <p:cNvPr name="Freeform 2" id="2"/>
          <p:cNvSpPr/>
          <p:nvPr/>
        </p:nvSpPr>
        <p:spPr>
          <a:xfrm flipH="false" flipV="false" rot="4959070">
            <a:off x="15400461" y="-738065"/>
            <a:ext cx="8996352" cy="7622363"/>
          </a:xfrm>
          <a:custGeom>
            <a:avLst/>
            <a:gdLst/>
            <a:ahLst/>
            <a:cxnLst/>
            <a:rect r="r" b="b" t="t" l="l"/>
            <a:pathLst>
              <a:path h="7622363" w="8996352">
                <a:moveTo>
                  <a:pt x="0" y="0"/>
                </a:moveTo>
                <a:lnTo>
                  <a:pt x="8996351" y="0"/>
                </a:lnTo>
                <a:lnTo>
                  <a:pt x="8996351" y="7622363"/>
                </a:lnTo>
                <a:lnTo>
                  <a:pt x="0" y="76223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543698" y="5890243"/>
            <a:ext cx="5354939" cy="5729993"/>
          </a:xfrm>
          <a:custGeom>
            <a:avLst/>
            <a:gdLst/>
            <a:ahLst/>
            <a:cxnLst/>
            <a:rect r="r" b="b" t="t" l="l"/>
            <a:pathLst>
              <a:path h="5729993" w="5354939">
                <a:moveTo>
                  <a:pt x="0" y="0"/>
                </a:moveTo>
                <a:lnTo>
                  <a:pt x="5354938" y="0"/>
                </a:lnTo>
                <a:lnTo>
                  <a:pt x="5354938" y="5729993"/>
                </a:lnTo>
                <a:lnTo>
                  <a:pt x="0" y="57299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99659">
            <a:off x="15117810" y="647711"/>
            <a:ext cx="1983771" cy="1991012"/>
          </a:xfrm>
          <a:custGeom>
            <a:avLst/>
            <a:gdLst/>
            <a:ahLst/>
            <a:cxnLst/>
            <a:rect r="r" b="b" t="t" l="l"/>
            <a:pathLst>
              <a:path h="1991012" w="1983771">
                <a:moveTo>
                  <a:pt x="0" y="0"/>
                </a:moveTo>
                <a:lnTo>
                  <a:pt x="1983771" y="0"/>
                </a:lnTo>
                <a:lnTo>
                  <a:pt x="1983771" y="1991011"/>
                </a:lnTo>
                <a:lnTo>
                  <a:pt x="0" y="199101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2469665" y="7677804"/>
            <a:ext cx="5371413" cy="4896939"/>
          </a:xfrm>
          <a:custGeom>
            <a:avLst/>
            <a:gdLst/>
            <a:ahLst/>
            <a:cxnLst/>
            <a:rect r="r" b="b" t="t" l="l"/>
            <a:pathLst>
              <a:path h="4896939" w="5371413">
                <a:moveTo>
                  <a:pt x="0" y="0"/>
                </a:moveTo>
                <a:lnTo>
                  <a:pt x="5371413" y="0"/>
                </a:lnTo>
                <a:lnTo>
                  <a:pt x="5371413" y="4896939"/>
                </a:lnTo>
                <a:lnTo>
                  <a:pt x="0" y="489693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3837430">
            <a:off x="738050" y="7911688"/>
            <a:ext cx="3906294" cy="3600893"/>
          </a:xfrm>
          <a:custGeom>
            <a:avLst/>
            <a:gdLst/>
            <a:ahLst/>
            <a:cxnLst/>
            <a:rect r="r" b="b" t="t" l="l"/>
            <a:pathLst>
              <a:path h="3600893" w="3906294">
                <a:moveTo>
                  <a:pt x="0" y="0"/>
                </a:moveTo>
                <a:lnTo>
                  <a:pt x="3906294" y="0"/>
                </a:lnTo>
                <a:lnTo>
                  <a:pt x="3906294" y="3600892"/>
                </a:lnTo>
                <a:lnTo>
                  <a:pt x="0" y="360089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442104" y="-743831"/>
            <a:ext cx="4423311" cy="2469012"/>
          </a:xfrm>
          <a:custGeom>
            <a:avLst/>
            <a:gdLst/>
            <a:ahLst/>
            <a:cxnLst/>
            <a:rect r="r" b="b" t="t" l="l"/>
            <a:pathLst>
              <a:path h="2469012" w="4423311">
                <a:moveTo>
                  <a:pt x="0" y="0"/>
                </a:moveTo>
                <a:lnTo>
                  <a:pt x="4423311" y="0"/>
                </a:lnTo>
                <a:lnTo>
                  <a:pt x="4423311" y="2469012"/>
                </a:lnTo>
                <a:lnTo>
                  <a:pt x="0" y="246901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6868688" y="4384105"/>
            <a:ext cx="966203" cy="1039944"/>
          </a:xfrm>
          <a:custGeom>
            <a:avLst/>
            <a:gdLst/>
            <a:ahLst/>
            <a:cxnLst/>
            <a:rect r="r" b="b" t="t" l="l"/>
            <a:pathLst>
              <a:path h="1039944" w="966203">
                <a:moveTo>
                  <a:pt x="0" y="0"/>
                </a:moveTo>
                <a:lnTo>
                  <a:pt x="966202" y="0"/>
                </a:lnTo>
                <a:lnTo>
                  <a:pt x="966202" y="1039945"/>
                </a:lnTo>
                <a:lnTo>
                  <a:pt x="0" y="103994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257050" y="6331616"/>
            <a:ext cx="1372022" cy="1476736"/>
          </a:xfrm>
          <a:custGeom>
            <a:avLst/>
            <a:gdLst/>
            <a:ahLst/>
            <a:cxnLst/>
            <a:rect r="r" b="b" t="t" l="l"/>
            <a:pathLst>
              <a:path h="1476736" w="1372022">
                <a:moveTo>
                  <a:pt x="0" y="0"/>
                </a:moveTo>
                <a:lnTo>
                  <a:pt x="1372022" y="0"/>
                </a:lnTo>
                <a:lnTo>
                  <a:pt x="1372022" y="1476736"/>
                </a:lnTo>
                <a:lnTo>
                  <a:pt x="0" y="147673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0" id="10"/>
          <p:cNvSpPr/>
          <p:nvPr/>
        </p:nvSpPr>
        <p:spPr>
          <a:xfrm flipH="false" flipV="false" rot="0">
            <a:off x="12725808" y="556248"/>
            <a:ext cx="1673608" cy="1035545"/>
          </a:xfrm>
          <a:custGeom>
            <a:avLst/>
            <a:gdLst/>
            <a:ahLst/>
            <a:cxnLst/>
            <a:rect r="r" b="b" t="t" l="l"/>
            <a:pathLst>
              <a:path h="1035545" w="1673608">
                <a:moveTo>
                  <a:pt x="0" y="0"/>
                </a:moveTo>
                <a:lnTo>
                  <a:pt x="1673607" y="0"/>
                </a:lnTo>
                <a:lnTo>
                  <a:pt x="1673607" y="1035545"/>
                </a:lnTo>
                <a:lnTo>
                  <a:pt x="0" y="103554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1" id="11"/>
          <p:cNvSpPr/>
          <p:nvPr/>
        </p:nvSpPr>
        <p:spPr>
          <a:xfrm flipH="false" flipV="false" rot="0">
            <a:off x="17200996" y="2555344"/>
            <a:ext cx="1673608" cy="1035545"/>
          </a:xfrm>
          <a:custGeom>
            <a:avLst/>
            <a:gdLst/>
            <a:ahLst/>
            <a:cxnLst/>
            <a:rect r="r" b="b" t="t" l="l"/>
            <a:pathLst>
              <a:path h="1035545" w="1673608">
                <a:moveTo>
                  <a:pt x="0" y="0"/>
                </a:moveTo>
                <a:lnTo>
                  <a:pt x="1673608" y="0"/>
                </a:lnTo>
                <a:lnTo>
                  <a:pt x="1673608" y="1035545"/>
                </a:lnTo>
                <a:lnTo>
                  <a:pt x="0" y="103554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0">
            <a:off x="5730452" y="744450"/>
            <a:ext cx="2607968" cy="1046447"/>
          </a:xfrm>
          <a:custGeom>
            <a:avLst/>
            <a:gdLst/>
            <a:ahLst/>
            <a:cxnLst/>
            <a:rect r="r" b="b" t="t" l="l"/>
            <a:pathLst>
              <a:path h="1046447" w="2607968">
                <a:moveTo>
                  <a:pt x="0" y="0"/>
                </a:moveTo>
                <a:lnTo>
                  <a:pt x="2607968" y="0"/>
                </a:lnTo>
                <a:lnTo>
                  <a:pt x="2607968" y="1046447"/>
                </a:lnTo>
                <a:lnTo>
                  <a:pt x="0" y="104644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1033504">
            <a:off x="15431409" y="7876775"/>
            <a:ext cx="1577002" cy="1539548"/>
          </a:xfrm>
          <a:custGeom>
            <a:avLst/>
            <a:gdLst/>
            <a:ahLst/>
            <a:cxnLst/>
            <a:rect r="r" b="b" t="t" l="l"/>
            <a:pathLst>
              <a:path h="1539548" w="1577002">
                <a:moveTo>
                  <a:pt x="0" y="0"/>
                </a:moveTo>
                <a:lnTo>
                  <a:pt x="1577002" y="0"/>
                </a:lnTo>
                <a:lnTo>
                  <a:pt x="1577002" y="1539548"/>
                </a:lnTo>
                <a:lnTo>
                  <a:pt x="0" y="1539548"/>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14" id="14"/>
          <p:cNvSpPr txBox="true"/>
          <p:nvPr/>
        </p:nvSpPr>
        <p:spPr>
          <a:xfrm rot="0">
            <a:off x="1753273" y="3233440"/>
            <a:ext cx="13790127" cy="4444365"/>
          </a:xfrm>
          <a:prstGeom prst="rect">
            <a:avLst/>
          </a:prstGeom>
        </p:spPr>
        <p:txBody>
          <a:bodyPr anchor="t" rtlCol="false" tIns="0" lIns="0" bIns="0" rIns="0">
            <a:spAutoFit/>
          </a:bodyPr>
          <a:lstStyle/>
          <a:p>
            <a:pPr algn="l">
              <a:lnSpc>
                <a:spcPts val="3900"/>
              </a:lnSpc>
            </a:pPr>
            <a:r>
              <a:rPr lang="en-US" sz="2600">
                <a:solidFill>
                  <a:srgbClr val="323A30"/>
                </a:solidFill>
                <a:latin typeface="Canva Sans"/>
                <a:ea typeface="Canva Sans"/>
                <a:cs typeface="Canva Sans"/>
                <a:sym typeface="Canva Sans"/>
              </a:rPr>
              <a:t>Otokontrol, bireyin duygu, düşünce ve davranışlarını kontrol edebilme ve düzenleyebilme becerisidir.</a:t>
            </a:r>
            <a:r>
              <a:rPr lang="en-US" sz="2600">
                <a:solidFill>
                  <a:srgbClr val="323A30"/>
                </a:solidFill>
                <a:latin typeface="Canva Sans"/>
                <a:ea typeface="Canva Sans"/>
                <a:cs typeface="Canva Sans"/>
                <a:sym typeface="Canva Sans"/>
              </a:rPr>
              <a:t>2</a:t>
            </a:r>
            <a:r>
              <a:rPr lang="en-US" sz="2600">
                <a:solidFill>
                  <a:srgbClr val="323A30"/>
                </a:solidFill>
                <a:latin typeface="Canva Sans"/>
                <a:ea typeface="Canva Sans"/>
                <a:cs typeface="Canva Sans"/>
                <a:sym typeface="Canva Sans"/>
              </a:rPr>
              <a:t> Kısacası içsel dürtülerini kontrol ederek dışsal uyaranlar karşısında uygun tepkiler verebilme becerisidir. </a:t>
            </a:r>
            <a:r>
              <a:rPr lang="en-US" b="true" sz="2600">
                <a:solidFill>
                  <a:srgbClr val="323A30"/>
                </a:solidFill>
                <a:latin typeface="Canva Sans Bold"/>
                <a:ea typeface="Canva Sans Bold"/>
                <a:cs typeface="Canva Sans Bold"/>
                <a:sym typeface="Canva Sans Bold"/>
              </a:rPr>
              <a:t>Özdenetim</a:t>
            </a:r>
            <a:r>
              <a:rPr lang="en-US" sz="2600">
                <a:solidFill>
                  <a:srgbClr val="323A30"/>
                </a:solidFill>
                <a:latin typeface="Canva Sans"/>
                <a:ea typeface="Canva Sans"/>
                <a:cs typeface="Canva Sans"/>
                <a:sym typeface="Canva Sans"/>
              </a:rPr>
              <a:t> olarak da ifade edilen bu beceri, bireyin hedefler belirleme, bu hedefler doğrultusunda düzenli ve istikrarlı bir biçimde ilerleme kapasitesinde de etkilidir. Özellikle akademik başarı, sosyal ilişkilerde uyum gibi konularda da kritik rol oynamaktadır. Otokontrol sayesinde bireyler dürtülerini erteleyebilme, toplumsal normlara uyum sağlama ve duygularını ifade etmede daha başarılı olmaktadır.</a:t>
            </a:r>
          </a:p>
          <a:p>
            <a:pPr algn="l">
              <a:lnSpc>
                <a:spcPts val="3900"/>
              </a:lnSpc>
            </a:pPr>
          </a:p>
        </p:txBody>
      </p:sp>
      <p:sp>
        <p:nvSpPr>
          <p:cNvPr name="TextBox 15" id="15"/>
          <p:cNvSpPr txBox="true"/>
          <p:nvPr/>
        </p:nvSpPr>
        <p:spPr>
          <a:xfrm rot="0">
            <a:off x="1114972" y="2444143"/>
            <a:ext cx="7772385" cy="628973"/>
          </a:xfrm>
          <a:prstGeom prst="rect">
            <a:avLst/>
          </a:prstGeom>
        </p:spPr>
        <p:txBody>
          <a:bodyPr anchor="t" rtlCol="false" tIns="0" lIns="0" bIns="0" rIns="0">
            <a:spAutoFit/>
          </a:bodyPr>
          <a:lstStyle/>
          <a:p>
            <a:pPr algn="l">
              <a:lnSpc>
                <a:spcPts val="4300"/>
              </a:lnSpc>
            </a:pPr>
            <a:r>
              <a:rPr lang="en-US" sz="5512">
                <a:solidFill>
                  <a:srgbClr val="323A30"/>
                </a:solidFill>
                <a:latin typeface="Darumadrop One"/>
                <a:ea typeface="Darumadrop One"/>
                <a:cs typeface="Darumadrop One"/>
                <a:sym typeface="Darumadrop One"/>
              </a:rPr>
              <a:t>Otokontrol Nedir?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CE29D"/>
        </a:solidFill>
      </p:bgPr>
    </p:bg>
    <p:spTree>
      <p:nvGrpSpPr>
        <p:cNvPr id="1" name=""/>
        <p:cNvGrpSpPr/>
        <p:nvPr/>
      </p:nvGrpSpPr>
      <p:grpSpPr>
        <a:xfrm>
          <a:off x="0" y="0"/>
          <a:ext cx="0" cy="0"/>
          <a:chOff x="0" y="0"/>
          <a:chExt cx="0" cy="0"/>
        </a:xfrm>
      </p:grpSpPr>
      <p:sp>
        <p:nvSpPr>
          <p:cNvPr name="Freeform 2" id="2"/>
          <p:cNvSpPr/>
          <p:nvPr/>
        </p:nvSpPr>
        <p:spPr>
          <a:xfrm flipH="false" flipV="false" rot="3845480">
            <a:off x="15737226" y="-1035904"/>
            <a:ext cx="7742255" cy="6559801"/>
          </a:xfrm>
          <a:custGeom>
            <a:avLst/>
            <a:gdLst/>
            <a:ahLst/>
            <a:cxnLst/>
            <a:rect r="r" b="b" t="t" l="l"/>
            <a:pathLst>
              <a:path h="6559801" w="7742255">
                <a:moveTo>
                  <a:pt x="0" y="0"/>
                </a:moveTo>
                <a:lnTo>
                  <a:pt x="7742255" y="0"/>
                </a:lnTo>
                <a:lnTo>
                  <a:pt x="7742255" y="6559801"/>
                </a:lnTo>
                <a:lnTo>
                  <a:pt x="0" y="65598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4371553"/>
            <a:ext cx="14834408" cy="4092952"/>
            <a:chOff x="0" y="0"/>
            <a:chExt cx="3796477" cy="1047484"/>
          </a:xfrm>
        </p:grpSpPr>
        <p:sp>
          <p:nvSpPr>
            <p:cNvPr name="Freeform 4" id="4"/>
            <p:cNvSpPr/>
            <p:nvPr/>
          </p:nvSpPr>
          <p:spPr>
            <a:xfrm flipH="false" flipV="false" rot="0">
              <a:off x="0" y="0"/>
              <a:ext cx="3796477" cy="1047484"/>
            </a:xfrm>
            <a:custGeom>
              <a:avLst/>
              <a:gdLst/>
              <a:ahLst/>
              <a:cxnLst/>
              <a:rect r="r" b="b" t="t" l="l"/>
              <a:pathLst>
                <a:path h="1047484" w="3796477">
                  <a:moveTo>
                    <a:pt x="52189" y="0"/>
                  </a:moveTo>
                  <a:lnTo>
                    <a:pt x="3744288" y="0"/>
                  </a:lnTo>
                  <a:cubicBezTo>
                    <a:pt x="3773112" y="0"/>
                    <a:pt x="3796477" y="23366"/>
                    <a:pt x="3796477" y="52189"/>
                  </a:cubicBezTo>
                  <a:lnTo>
                    <a:pt x="3796477" y="995295"/>
                  </a:lnTo>
                  <a:cubicBezTo>
                    <a:pt x="3796477" y="1009136"/>
                    <a:pt x="3790979" y="1022410"/>
                    <a:pt x="3781191" y="1032198"/>
                  </a:cubicBezTo>
                  <a:cubicBezTo>
                    <a:pt x="3771404" y="1041985"/>
                    <a:pt x="3758130" y="1047484"/>
                    <a:pt x="3744288" y="1047484"/>
                  </a:cubicBezTo>
                  <a:lnTo>
                    <a:pt x="52189" y="1047484"/>
                  </a:lnTo>
                  <a:cubicBezTo>
                    <a:pt x="23366" y="1047484"/>
                    <a:pt x="0" y="1024118"/>
                    <a:pt x="0" y="995295"/>
                  </a:cubicBezTo>
                  <a:lnTo>
                    <a:pt x="0" y="52189"/>
                  </a:lnTo>
                  <a:cubicBezTo>
                    <a:pt x="0" y="23366"/>
                    <a:pt x="23366" y="0"/>
                    <a:pt x="52189" y="0"/>
                  </a:cubicBezTo>
                  <a:close/>
                </a:path>
              </a:pathLst>
            </a:custGeom>
            <a:solidFill>
              <a:srgbClr val="CCE29D"/>
            </a:solidFill>
          </p:spPr>
        </p:sp>
        <p:sp>
          <p:nvSpPr>
            <p:cNvPr name="TextBox 5" id="5"/>
            <p:cNvSpPr txBox="true"/>
            <p:nvPr/>
          </p:nvSpPr>
          <p:spPr>
            <a:xfrm>
              <a:off x="0" y="-38100"/>
              <a:ext cx="3796477" cy="1085584"/>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3248920" y="-2680288"/>
            <a:ext cx="6497840" cy="5989827"/>
          </a:xfrm>
          <a:custGeom>
            <a:avLst/>
            <a:gdLst/>
            <a:ahLst/>
            <a:cxnLst/>
            <a:rect r="r" b="b" t="t" l="l"/>
            <a:pathLst>
              <a:path h="5989827" w="6497840">
                <a:moveTo>
                  <a:pt x="0" y="0"/>
                </a:moveTo>
                <a:lnTo>
                  <a:pt x="6497840" y="0"/>
                </a:lnTo>
                <a:lnTo>
                  <a:pt x="6497840" y="5989827"/>
                </a:lnTo>
                <a:lnTo>
                  <a:pt x="0" y="59898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743514" y="1915581"/>
            <a:ext cx="12839309" cy="688708"/>
          </a:xfrm>
          <a:prstGeom prst="rect">
            <a:avLst/>
          </a:prstGeom>
        </p:spPr>
        <p:txBody>
          <a:bodyPr anchor="t" rtlCol="false" tIns="0" lIns="0" bIns="0" rIns="0">
            <a:spAutoFit/>
          </a:bodyPr>
          <a:lstStyle/>
          <a:p>
            <a:pPr algn="l">
              <a:lnSpc>
                <a:spcPts val="5014"/>
              </a:lnSpc>
            </a:pPr>
            <a:r>
              <a:rPr lang="en-US" sz="5510">
                <a:solidFill>
                  <a:srgbClr val="323A30"/>
                </a:solidFill>
                <a:latin typeface="Darumadrop One"/>
                <a:ea typeface="Darumadrop One"/>
                <a:cs typeface="Darumadrop One"/>
                <a:sym typeface="Darumadrop One"/>
              </a:rPr>
              <a:t>Ergenlik Dönemi:</a:t>
            </a:r>
          </a:p>
        </p:txBody>
      </p:sp>
      <p:sp>
        <p:nvSpPr>
          <p:cNvPr name="TextBox 8" id="8"/>
          <p:cNvSpPr txBox="true"/>
          <p:nvPr/>
        </p:nvSpPr>
        <p:spPr>
          <a:xfrm rot="0">
            <a:off x="1743514" y="2748656"/>
            <a:ext cx="14111894" cy="6105525"/>
          </a:xfrm>
          <a:prstGeom prst="rect">
            <a:avLst/>
          </a:prstGeom>
        </p:spPr>
        <p:txBody>
          <a:bodyPr anchor="t" rtlCol="false" tIns="0" lIns="0" bIns="0" rIns="0">
            <a:spAutoFit/>
          </a:bodyPr>
          <a:lstStyle/>
          <a:p>
            <a:pPr algn="l" marL="604521" indent="-302261" lvl="1">
              <a:lnSpc>
                <a:spcPts val="5460"/>
              </a:lnSpc>
              <a:buFont typeface="Arial"/>
              <a:buChar char="•"/>
            </a:pPr>
            <a:r>
              <a:rPr lang="en-US" sz="2800">
                <a:solidFill>
                  <a:srgbClr val="323A30"/>
                </a:solidFill>
                <a:latin typeface="Canva Sans"/>
                <a:ea typeface="Canva Sans"/>
                <a:cs typeface="Canva Sans"/>
                <a:sym typeface="Canva Sans"/>
              </a:rPr>
              <a:t>Ergenlik, bireyin bilişsel, sosyal ve biyolojik açıdan birçok değişimle baş ettiği ve hayatı boyunca ihtiyacı olacak birtakım yeterliklerin </a:t>
            </a:r>
            <a:r>
              <a:rPr lang="en-US" sz="2800">
                <a:solidFill>
                  <a:srgbClr val="323A30"/>
                </a:solidFill>
                <a:latin typeface="Canva Sans"/>
                <a:ea typeface="Canva Sans"/>
                <a:cs typeface="Canva Sans"/>
                <a:sym typeface="Canva Sans"/>
              </a:rPr>
              <a:t>gelişmeye başladığı bir dönemdir.</a:t>
            </a:r>
            <a:r>
              <a:rPr lang="en-US" sz="2800">
                <a:solidFill>
                  <a:srgbClr val="323A30"/>
                </a:solidFill>
                <a:latin typeface="Canva Sans"/>
                <a:ea typeface="Canva Sans"/>
                <a:cs typeface="Canva Sans"/>
                <a:sym typeface="Canva Sans"/>
              </a:rPr>
              <a:t>7</a:t>
            </a:r>
            <a:r>
              <a:rPr lang="en-US" sz="2800">
                <a:solidFill>
                  <a:srgbClr val="323A30"/>
                </a:solidFill>
                <a:latin typeface="Canva Sans"/>
                <a:ea typeface="Canva Sans"/>
                <a:cs typeface="Canva Sans"/>
                <a:sym typeface="Canva Sans"/>
              </a:rPr>
              <a:t> Bu dönemde birçok duygusal ve davranışsal sorunlar ortaya çıkmaktadır. Bu davranışlar içe yönelim ve dışa yönelim olmak üzere iki alanda yoğunlaşmaktadır. </a:t>
            </a:r>
          </a:p>
          <a:p>
            <a:pPr algn="l" marL="604521" indent="-302261" lvl="1">
              <a:lnSpc>
                <a:spcPts val="5460"/>
              </a:lnSpc>
              <a:buFont typeface="Arial"/>
              <a:buChar char="•"/>
            </a:pPr>
            <a:r>
              <a:rPr lang="en-US" b="true" sz="2800">
                <a:solidFill>
                  <a:srgbClr val="323A30"/>
                </a:solidFill>
                <a:latin typeface="Canva Sans Bold"/>
                <a:ea typeface="Canva Sans Bold"/>
                <a:cs typeface="Canva Sans Bold"/>
                <a:sym typeface="Canva Sans Bold"/>
              </a:rPr>
              <a:t>İçe yönelim</a:t>
            </a:r>
            <a:r>
              <a:rPr lang="en-US" sz="2800">
                <a:solidFill>
                  <a:srgbClr val="323A30"/>
                </a:solidFill>
                <a:latin typeface="Canva Sans"/>
                <a:ea typeface="Canva Sans"/>
                <a:cs typeface="Canva Sans"/>
                <a:sym typeface="Canva Sans"/>
              </a:rPr>
              <a:t>, bireyde ortaya çıkan kaygı ve depresyon gibi duygusal sorunları tanımlarken</a:t>
            </a:r>
            <a:r>
              <a:rPr lang="en-US" sz="2800">
                <a:solidFill>
                  <a:srgbClr val="323A30"/>
                </a:solidFill>
                <a:latin typeface="Canva Sans"/>
                <a:ea typeface="Canva Sans"/>
                <a:cs typeface="Canva Sans"/>
                <a:sym typeface="Canva Sans"/>
              </a:rPr>
              <a:t>4</a:t>
            </a:r>
            <a:r>
              <a:rPr lang="en-US" sz="2800">
                <a:solidFill>
                  <a:srgbClr val="323A30"/>
                </a:solidFill>
                <a:latin typeface="Canva Sans"/>
                <a:ea typeface="Canva Sans"/>
                <a:cs typeface="Canva Sans"/>
                <a:sym typeface="Canva Sans"/>
              </a:rPr>
              <a:t> </a:t>
            </a:r>
            <a:r>
              <a:rPr lang="en-US" b="true" sz="2800">
                <a:solidFill>
                  <a:srgbClr val="323A30"/>
                </a:solidFill>
                <a:latin typeface="Canva Sans Bold"/>
                <a:ea typeface="Canva Sans Bold"/>
                <a:cs typeface="Canva Sans Bold"/>
                <a:sym typeface="Canva Sans Bold"/>
              </a:rPr>
              <a:t>dışa yönelim</a:t>
            </a:r>
            <a:r>
              <a:rPr lang="en-US" sz="2800">
                <a:solidFill>
                  <a:srgbClr val="323A30"/>
                </a:solidFill>
                <a:latin typeface="Canva Sans"/>
                <a:ea typeface="Canva Sans"/>
                <a:cs typeface="Canva Sans"/>
                <a:sym typeface="Canva Sans"/>
              </a:rPr>
              <a:t>, dış çevreye karşı olumsuz tepki ve davranışları ifade etmektedir.</a:t>
            </a:r>
            <a:r>
              <a:rPr lang="en-US" sz="2800">
                <a:solidFill>
                  <a:srgbClr val="323A30"/>
                </a:solidFill>
                <a:latin typeface="Canva Sans"/>
                <a:ea typeface="Canva Sans"/>
                <a:cs typeface="Canva Sans"/>
                <a:sym typeface="Canva Sans"/>
              </a:rPr>
              <a:t>5</a:t>
            </a:r>
          </a:p>
          <a:p>
            <a:pPr algn="l">
              <a:lnSpc>
                <a:spcPts val="5460"/>
              </a:lnSpc>
            </a:pPr>
          </a:p>
        </p:txBody>
      </p:sp>
      <p:sp>
        <p:nvSpPr>
          <p:cNvPr name="Freeform 9" id="9"/>
          <p:cNvSpPr/>
          <p:nvPr/>
        </p:nvSpPr>
        <p:spPr>
          <a:xfrm flipH="false" flipV="false" rot="-100750">
            <a:off x="15657605" y="1051492"/>
            <a:ext cx="1578817" cy="1584579"/>
          </a:xfrm>
          <a:custGeom>
            <a:avLst/>
            <a:gdLst/>
            <a:ahLst/>
            <a:cxnLst/>
            <a:rect r="r" b="b" t="t" l="l"/>
            <a:pathLst>
              <a:path h="1584579" w="1578817">
                <a:moveTo>
                  <a:pt x="0" y="0"/>
                </a:moveTo>
                <a:lnTo>
                  <a:pt x="1578818" y="0"/>
                </a:lnTo>
                <a:lnTo>
                  <a:pt x="1578818" y="1584579"/>
                </a:lnTo>
                <a:lnTo>
                  <a:pt x="0" y="15845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769772">
            <a:off x="675567" y="7949239"/>
            <a:ext cx="1075693" cy="1714872"/>
          </a:xfrm>
          <a:custGeom>
            <a:avLst/>
            <a:gdLst/>
            <a:ahLst/>
            <a:cxnLst/>
            <a:rect r="r" b="b" t="t" l="l"/>
            <a:pathLst>
              <a:path h="1714872" w="1075693">
                <a:moveTo>
                  <a:pt x="0" y="0"/>
                </a:moveTo>
                <a:lnTo>
                  <a:pt x="1075693" y="0"/>
                </a:lnTo>
                <a:lnTo>
                  <a:pt x="1075693" y="1714872"/>
                </a:lnTo>
                <a:lnTo>
                  <a:pt x="0" y="17148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5863108" y="8585394"/>
            <a:ext cx="2996331" cy="2353482"/>
          </a:xfrm>
          <a:custGeom>
            <a:avLst/>
            <a:gdLst/>
            <a:ahLst/>
            <a:cxnLst/>
            <a:rect r="r" b="b" t="t" l="l"/>
            <a:pathLst>
              <a:path h="2353482" w="2996331">
                <a:moveTo>
                  <a:pt x="0" y="0"/>
                </a:moveTo>
                <a:lnTo>
                  <a:pt x="2996331" y="0"/>
                </a:lnTo>
                <a:lnTo>
                  <a:pt x="2996331" y="2353481"/>
                </a:lnTo>
                <a:lnTo>
                  <a:pt x="0" y="235348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502114">
            <a:off x="13247583" y="-1130534"/>
            <a:ext cx="4150590" cy="2890320"/>
          </a:xfrm>
          <a:custGeom>
            <a:avLst/>
            <a:gdLst/>
            <a:ahLst/>
            <a:cxnLst/>
            <a:rect r="r" b="b" t="t" l="l"/>
            <a:pathLst>
              <a:path h="2890320" w="4150590">
                <a:moveTo>
                  <a:pt x="0" y="0"/>
                </a:moveTo>
                <a:lnTo>
                  <a:pt x="4150590" y="0"/>
                </a:lnTo>
                <a:lnTo>
                  <a:pt x="4150590" y="2890320"/>
                </a:lnTo>
                <a:lnTo>
                  <a:pt x="0" y="289032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5486400" y="9258300"/>
            <a:ext cx="7315200" cy="2889504"/>
          </a:xfrm>
          <a:custGeom>
            <a:avLst/>
            <a:gdLst/>
            <a:ahLst/>
            <a:cxnLst/>
            <a:rect r="r" b="b" t="t" l="l"/>
            <a:pathLst>
              <a:path h="2889504" w="7315200">
                <a:moveTo>
                  <a:pt x="0" y="0"/>
                </a:moveTo>
                <a:lnTo>
                  <a:pt x="7315200" y="0"/>
                </a:lnTo>
                <a:lnTo>
                  <a:pt x="7315200" y="2889504"/>
                </a:lnTo>
                <a:lnTo>
                  <a:pt x="0" y="288950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CE29D"/>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5462585" y="-530761"/>
            <a:ext cx="5423134" cy="4594873"/>
          </a:xfrm>
          <a:custGeom>
            <a:avLst/>
            <a:gdLst/>
            <a:ahLst/>
            <a:cxnLst/>
            <a:rect r="r" b="b" t="t" l="l"/>
            <a:pathLst>
              <a:path h="4594873" w="5423134">
                <a:moveTo>
                  <a:pt x="0" y="0"/>
                </a:moveTo>
                <a:lnTo>
                  <a:pt x="5423133" y="0"/>
                </a:lnTo>
                <a:lnTo>
                  <a:pt x="5423133" y="4594873"/>
                </a:lnTo>
                <a:lnTo>
                  <a:pt x="0" y="45948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032344">
            <a:off x="-3315541" y="8164566"/>
            <a:ext cx="6631081" cy="7095515"/>
          </a:xfrm>
          <a:custGeom>
            <a:avLst/>
            <a:gdLst/>
            <a:ahLst/>
            <a:cxnLst/>
            <a:rect r="r" b="b" t="t" l="l"/>
            <a:pathLst>
              <a:path h="7095515" w="6631081">
                <a:moveTo>
                  <a:pt x="0" y="0"/>
                </a:moveTo>
                <a:lnTo>
                  <a:pt x="6631082" y="0"/>
                </a:lnTo>
                <a:lnTo>
                  <a:pt x="6631082" y="7095514"/>
                </a:lnTo>
                <a:lnTo>
                  <a:pt x="0" y="70955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2411285" y="4721401"/>
            <a:ext cx="13465430" cy="3971035"/>
            <a:chOff x="0" y="0"/>
            <a:chExt cx="3261587" cy="961861"/>
          </a:xfrm>
        </p:grpSpPr>
        <p:sp>
          <p:nvSpPr>
            <p:cNvPr name="Freeform 5" id="5"/>
            <p:cNvSpPr/>
            <p:nvPr/>
          </p:nvSpPr>
          <p:spPr>
            <a:xfrm flipH="false" flipV="false" rot="0">
              <a:off x="0" y="0"/>
              <a:ext cx="3261587" cy="961861"/>
            </a:xfrm>
            <a:custGeom>
              <a:avLst/>
              <a:gdLst/>
              <a:ahLst/>
              <a:cxnLst/>
              <a:rect r="r" b="b" t="t" l="l"/>
              <a:pathLst>
                <a:path h="961861" w="3261587">
                  <a:moveTo>
                    <a:pt x="57495" y="0"/>
                  </a:moveTo>
                  <a:lnTo>
                    <a:pt x="3204092" y="0"/>
                  </a:lnTo>
                  <a:cubicBezTo>
                    <a:pt x="3235845" y="0"/>
                    <a:pt x="3261587" y="25741"/>
                    <a:pt x="3261587" y="57495"/>
                  </a:cubicBezTo>
                  <a:lnTo>
                    <a:pt x="3261587" y="904367"/>
                  </a:lnTo>
                  <a:cubicBezTo>
                    <a:pt x="3261587" y="936120"/>
                    <a:pt x="3235845" y="961861"/>
                    <a:pt x="3204092" y="961861"/>
                  </a:cubicBezTo>
                  <a:lnTo>
                    <a:pt x="57495" y="961861"/>
                  </a:lnTo>
                  <a:cubicBezTo>
                    <a:pt x="25741" y="961861"/>
                    <a:pt x="0" y="936120"/>
                    <a:pt x="0" y="904367"/>
                  </a:cubicBezTo>
                  <a:lnTo>
                    <a:pt x="0" y="57495"/>
                  </a:lnTo>
                  <a:cubicBezTo>
                    <a:pt x="0" y="25741"/>
                    <a:pt x="25741" y="0"/>
                    <a:pt x="57495" y="0"/>
                  </a:cubicBezTo>
                  <a:close/>
                </a:path>
              </a:pathLst>
            </a:custGeom>
            <a:solidFill>
              <a:srgbClr val="CCE29D"/>
            </a:solidFill>
          </p:spPr>
        </p:sp>
        <p:sp>
          <p:nvSpPr>
            <p:cNvPr name="TextBox 6" id="6"/>
            <p:cNvSpPr txBox="true"/>
            <p:nvPr/>
          </p:nvSpPr>
          <p:spPr>
            <a:xfrm>
              <a:off x="0" y="-38100"/>
              <a:ext cx="3261587" cy="999961"/>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199147" y="-215317"/>
            <a:ext cx="1714872" cy="1714872"/>
          </a:xfrm>
          <a:custGeom>
            <a:avLst/>
            <a:gdLst/>
            <a:ahLst/>
            <a:cxnLst/>
            <a:rect r="r" b="b" t="t" l="l"/>
            <a:pathLst>
              <a:path h="1714872" w="1714872">
                <a:moveTo>
                  <a:pt x="0" y="0"/>
                </a:moveTo>
                <a:lnTo>
                  <a:pt x="1714873" y="0"/>
                </a:lnTo>
                <a:lnTo>
                  <a:pt x="1714873" y="1714873"/>
                </a:lnTo>
                <a:lnTo>
                  <a:pt x="0" y="171487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6094843" y="7543428"/>
            <a:ext cx="1714872" cy="1714872"/>
          </a:xfrm>
          <a:custGeom>
            <a:avLst/>
            <a:gdLst/>
            <a:ahLst/>
            <a:cxnLst/>
            <a:rect r="r" b="b" t="t" l="l"/>
            <a:pathLst>
              <a:path h="1714872" w="1714872">
                <a:moveTo>
                  <a:pt x="0" y="0"/>
                </a:moveTo>
                <a:lnTo>
                  <a:pt x="1714873" y="0"/>
                </a:lnTo>
                <a:lnTo>
                  <a:pt x="1714873" y="1714872"/>
                </a:lnTo>
                <a:lnTo>
                  <a:pt x="0" y="17148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1809759" y="2001893"/>
            <a:ext cx="11896452" cy="1148334"/>
          </a:xfrm>
          <a:prstGeom prst="rect">
            <a:avLst/>
          </a:prstGeom>
        </p:spPr>
        <p:txBody>
          <a:bodyPr anchor="t" rtlCol="false" tIns="0" lIns="0" bIns="0" rIns="0">
            <a:spAutoFit/>
          </a:bodyPr>
          <a:lstStyle/>
          <a:p>
            <a:pPr algn="l">
              <a:lnSpc>
                <a:spcPts val="4368"/>
              </a:lnSpc>
            </a:pPr>
            <a:r>
              <a:rPr lang="en-US" sz="4800">
                <a:solidFill>
                  <a:srgbClr val="323A30"/>
                </a:solidFill>
                <a:latin typeface="Darumadrop One"/>
                <a:ea typeface="Darumadrop One"/>
                <a:cs typeface="Darumadrop One"/>
                <a:sym typeface="Darumadrop One"/>
              </a:rPr>
              <a:t>Ergenlik döneminin olumlu atlatılmasında koruyucu etkenler:</a:t>
            </a:r>
          </a:p>
        </p:txBody>
      </p:sp>
      <p:sp>
        <p:nvSpPr>
          <p:cNvPr name="TextBox 10" id="10"/>
          <p:cNvSpPr txBox="true"/>
          <p:nvPr/>
        </p:nvSpPr>
        <p:spPr>
          <a:xfrm rot="0">
            <a:off x="2342786" y="3292038"/>
            <a:ext cx="13079803" cy="4737481"/>
          </a:xfrm>
          <a:prstGeom prst="rect">
            <a:avLst/>
          </a:prstGeom>
        </p:spPr>
        <p:txBody>
          <a:bodyPr anchor="t" rtlCol="false" tIns="0" lIns="0" bIns="0" rIns="0">
            <a:spAutoFit/>
          </a:bodyPr>
          <a:lstStyle/>
          <a:p>
            <a:pPr algn="l" marL="604519" indent="-302260" lvl="1">
              <a:lnSpc>
                <a:spcPts val="5431"/>
              </a:lnSpc>
              <a:buFont typeface="Arial"/>
              <a:buChar char="•"/>
            </a:pPr>
            <a:r>
              <a:rPr lang="en-US" sz="2799">
                <a:solidFill>
                  <a:srgbClr val="323A30"/>
                </a:solidFill>
                <a:latin typeface="Canva Sans"/>
                <a:ea typeface="Canva Sans"/>
                <a:cs typeface="Canva Sans"/>
                <a:sym typeface="Canva Sans"/>
              </a:rPr>
              <a:t>Ergenlik döneminin </a:t>
            </a:r>
            <a:r>
              <a:rPr lang="en-US" sz="2799">
                <a:solidFill>
                  <a:srgbClr val="323A30"/>
                </a:solidFill>
                <a:latin typeface="Canva Sans"/>
                <a:ea typeface="Canva Sans"/>
                <a:cs typeface="Canva Sans"/>
                <a:sym typeface="Canva Sans"/>
              </a:rPr>
              <a:t>olumlu bir biçimde atlatılmasında</a:t>
            </a:r>
            <a:r>
              <a:rPr lang="en-US" sz="2799">
                <a:solidFill>
                  <a:srgbClr val="A63279"/>
                </a:solidFill>
                <a:latin typeface="Canva Sans"/>
                <a:ea typeface="Canva Sans"/>
                <a:cs typeface="Canva Sans"/>
                <a:sym typeface="Canva Sans"/>
              </a:rPr>
              <a:t> </a:t>
            </a:r>
            <a:r>
              <a:rPr lang="en-US" b="true" sz="2799">
                <a:solidFill>
                  <a:srgbClr val="A63279"/>
                </a:solidFill>
                <a:latin typeface="Canva Sans Bold"/>
                <a:ea typeface="Canva Sans Bold"/>
                <a:cs typeface="Canva Sans Bold"/>
                <a:sym typeface="Canva Sans Bold"/>
              </a:rPr>
              <a:t>ailesel</a:t>
            </a:r>
            <a:r>
              <a:rPr lang="en-US" sz="2799">
                <a:solidFill>
                  <a:srgbClr val="323A30"/>
                </a:solidFill>
                <a:latin typeface="Canva Sans"/>
                <a:ea typeface="Canva Sans"/>
                <a:cs typeface="Canva Sans"/>
                <a:sym typeface="Canva Sans"/>
              </a:rPr>
              <a:t>, </a:t>
            </a:r>
            <a:r>
              <a:rPr lang="en-US" b="true" sz="2799">
                <a:solidFill>
                  <a:srgbClr val="5E17EB"/>
                </a:solidFill>
                <a:latin typeface="Canva Sans Bold"/>
                <a:ea typeface="Canva Sans Bold"/>
                <a:cs typeface="Canva Sans Bold"/>
                <a:sym typeface="Canva Sans Bold"/>
              </a:rPr>
              <a:t>çevresel</a:t>
            </a:r>
            <a:r>
              <a:rPr lang="en-US" sz="2799">
                <a:solidFill>
                  <a:srgbClr val="5E17EB"/>
                </a:solidFill>
                <a:latin typeface="Canva Sans"/>
                <a:ea typeface="Canva Sans"/>
                <a:cs typeface="Canva Sans"/>
                <a:sym typeface="Canva Sans"/>
              </a:rPr>
              <a:t> </a:t>
            </a:r>
            <a:r>
              <a:rPr lang="en-US" sz="2799">
                <a:solidFill>
                  <a:srgbClr val="323A30"/>
                </a:solidFill>
                <a:latin typeface="Canva Sans"/>
                <a:ea typeface="Canva Sans"/>
                <a:cs typeface="Canva Sans"/>
                <a:sym typeface="Canva Sans"/>
              </a:rPr>
              <a:t>ve </a:t>
            </a:r>
            <a:r>
              <a:rPr lang="en-US" b="true" sz="2799">
                <a:solidFill>
                  <a:srgbClr val="E40C15"/>
                </a:solidFill>
                <a:latin typeface="Canva Sans Bold"/>
                <a:ea typeface="Canva Sans Bold"/>
                <a:cs typeface="Canva Sans Bold"/>
                <a:sym typeface="Canva Sans Bold"/>
              </a:rPr>
              <a:t>bireysel</a:t>
            </a:r>
            <a:r>
              <a:rPr lang="en-US" sz="2799">
                <a:solidFill>
                  <a:srgbClr val="323A30"/>
                </a:solidFill>
                <a:latin typeface="Canva Sans"/>
                <a:ea typeface="Canva Sans"/>
                <a:cs typeface="Canva Sans"/>
                <a:sym typeface="Canva Sans"/>
              </a:rPr>
              <a:t> koruyucu etkenler söz konusudur. Problem çözme becerileri, duyarlı kişilik özellikleri, </a:t>
            </a:r>
            <a:r>
              <a:rPr lang="en-US" b="true" sz="2799">
                <a:solidFill>
                  <a:srgbClr val="323A30"/>
                </a:solidFill>
                <a:latin typeface="Canva Sans Bold"/>
                <a:ea typeface="Canva Sans Bold"/>
                <a:cs typeface="Canva Sans Bold"/>
                <a:sym typeface="Canva Sans Bold"/>
              </a:rPr>
              <a:t>özdenetim</a:t>
            </a:r>
            <a:r>
              <a:rPr lang="en-US" sz="2799">
                <a:solidFill>
                  <a:srgbClr val="323A30"/>
                </a:solidFill>
                <a:latin typeface="Canva Sans"/>
                <a:ea typeface="Canva Sans"/>
                <a:cs typeface="Canva Sans"/>
                <a:sym typeface="Canva Sans"/>
              </a:rPr>
              <a:t> gibi kavramlar bireysel koruyucu etkenler arasındadır. Olumlu ebeveynlik yaklaşımları, duygusal destek, rol model olma, güvenli aile, akraba, komşu, öğretmen veya akran ilişkilerine sahip olma gibi faktörler ise ailesel ve çevresel açıdan koruyucu etkenler arasındadır.</a:t>
            </a:r>
            <a:r>
              <a:rPr lang="en-US" sz="2799">
                <a:solidFill>
                  <a:srgbClr val="323A30"/>
                </a:solidFill>
                <a:latin typeface="Canva Sans"/>
                <a:ea typeface="Canva Sans"/>
                <a:cs typeface="Canva Sans"/>
                <a:sym typeface="Canva Sans"/>
              </a:rPr>
              <a:t>11</a:t>
            </a:r>
          </a:p>
        </p:txBody>
      </p:sp>
      <p:sp>
        <p:nvSpPr>
          <p:cNvPr name="Freeform 11" id="11"/>
          <p:cNvSpPr/>
          <p:nvPr/>
        </p:nvSpPr>
        <p:spPr>
          <a:xfrm flipH="false" flipV="false" rot="567801">
            <a:off x="12006446" y="1502387"/>
            <a:ext cx="1317328" cy="528578"/>
          </a:xfrm>
          <a:custGeom>
            <a:avLst/>
            <a:gdLst/>
            <a:ahLst/>
            <a:cxnLst/>
            <a:rect r="r" b="b" t="t" l="l"/>
            <a:pathLst>
              <a:path h="528578" w="1317328">
                <a:moveTo>
                  <a:pt x="0" y="0"/>
                </a:moveTo>
                <a:lnTo>
                  <a:pt x="1317329" y="0"/>
                </a:lnTo>
                <a:lnTo>
                  <a:pt x="1317329" y="528577"/>
                </a:lnTo>
                <a:lnTo>
                  <a:pt x="0" y="52857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15445184" y="592880"/>
            <a:ext cx="1814116" cy="1609615"/>
          </a:xfrm>
          <a:custGeom>
            <a:avLst/>
            <a:gdLst/>
            <a:ahLst/>
            <a:cxnLst/>
            <a:rect r="r" b="b" t="t" l="l"/>
            <a:pathLst>
              <a:path h="1609615" w="1814116">
                <a:moveTo>
                  <a:pt x="0" y="0"/>
                </a:moveTo>
                <a:lnTo>
                  <a:pt x="1814116" y="0"/>
                </a:lnTo>
                <a:lnTo>
                  <a:pt x="1814116" y="1609615"/>
                </a:lnTo>
                <a:lnTo>
                  <a:pt x="0" y="16096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8938988">
            <a:off x="914229" y="3112174"/>
            <a:ext cx="1384411" cy="555495"/>
          </a:xfrm>
          <a:custGeom>
            <a:avLst/>
            <a:gdLst/>
            <a:ahLst/>
            <a:cxnLst/>
            <a:rect r="r" b="b" t="t" l="l"/>
            <a:pathLst>
              <a:path h="555495" w="1384411">
                <a:moveTo>
                  <a:pt x="0" y="0"/>
                </a:moveTo>
                <a:lnTo>
                  <a:pt x="1384411" y="0"/>
                </a:lnTo>
                <a:lnTo>
                  <a:pt x="1384411" y="555495"/>
                </a:lnTo>
                <a:lnTo>
                  <a:pt x="0" y="55549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CE29D"/>
        </a:solidFill>
      </p:bgPr>
    </p:bg>
    <p:spTree>
      <p:nvGrpSpPr>
        <p:cNvPr id="1" name=""/>
        <p:cNvGrpSpPr/>
        <p:nvPr/>
      </p:nvGrpSpPr>
      <p:grpSpPr>
        <a:xfrm>
          <a:off x="0" y="0"/>
          <a:ext cx="0" cy="0"/>
          <a:chOff x="0" y="0"/>
          <a:chExt cx="0" cy="0"/>
        </a:xfrm>
      </p:grpSpPr>
      <p:sp>
        <p:nvSpPr>
          <p:cNvPr name="Freeform 2" id="2"/>
          <p:cNvSpPr/>
          <p:nvPr/>
        </p:nvSpPr>
        <p:spPr>
          <a:xfrm flipH="false" flipV="false" rot="752636">
            <a:off x="-1879017" y="-2535744"/>
            <a:ext cx="4739535" cy="5071487"/>
          </a:xfrm>
          <a:custGeom>
            <a:avLst/>
            <a:gdLst/>
            <a:ahLst/>
            <a:cxnLst/>
            <a:rect r="r" b="b" t="t" l="l"/>
            <a:pathLst>
              <a:path h="5071487" w="4739535">
                <a:moveTo>
                  <a:pt x="0" y="0"/>
                </a:moveTo>
                <a:lnTo>
                  <a:pt x="4739535" y="0"/>
                </a:lnTo>
                <a:lnTo>
                  <a:pt x="4739535" y="5071488"/>
                </a:lnTo>
                <a:lnTo>
                  <a:pt x="0" y="50714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121851" y="1948053"/>
            <a:ext cx="10338328" cy="759663"/>
          </a:xfrm>
          <a:prstGeom prst="rect">
            <a:avLst/>
          </a:prstGeom>
        </p:spPr>
        <p:txBody>
          <a:bodyPr anchor="t" rtlCol="false" tIns="0" lIns="0" bIns="0" rIns="0">
            <a:spAutoFit/>
          </a:bodyPr>
          <a:lstStyle/>
          <a:p>
            <a:pPr algn="l">
              <a:lnSpc>
                <a:spcPts val="5730"/>
              </a:lnSpc>
            </a:pPr>
            <a:r>
              <a:rPr lang="en-US" sz="5510">
                <a:solidFill>
                  <a:srgbClr val="323A30"/>
                </a:solidFill>
                <a:latin typeface="Darumadrop One"/>
                <a:ea typeface="Darumadrop One"/>
                <a:cs typeface="Darumadrop One"/>
                <a:sym typeface="Darumadrop One"/>
              </a:rPr>
              <a:t>Otokontrol Eksikliğinin Sonuçları:</a:t>
            </a:r>
          </a:p>
        </p:txBody>
      </p:sp>
      <p:sp>
        <p:nvSpPr>
          <p:cNvPr name="Freeform 4" id="4"/>
          <p:cNvSpPr/>
          <p:nvPr/>
        </p:nvSpPr>
        <p:spPr>
          <a:xfrm flipH="false" flipV="false" rot="9796747">
            <a:off x="13756331" y="8254297"/>
            <a:ext cx="7315200" cy="2487168"/>
          </a:xfrm>
          <a:custGeom>
            <a:avLst/>
            <a:gdLst/>
            <a:ahLst/>
            <a:cxnLst/>
            <a:rect r="r" b="b" t="t" l="l"/>
            <a:pathLst>
              <a:path h="2487168" w="7315200">
                <a:moveTo>
                  <a:pt x="0" y="0"/>
                </a:moveTo>
                <a:lnTo>
                  <a:pt x="7315200" y="0"/>
                </a:lnTo>
                <a:lnTo>
                  <a:pt x="7315200" y="2487168"/>
                </a:lnTo>
                <a:lnTo>
                  <a:pt x="0" y="24871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2071967" y="3251788"/>
            <a:ext cx="14258986" cy="5309489"/>
          </a:xfrm>
          <a:prstGeom prst="rect">
            <a:avLst/>
          </a:prstGeom>
        </p:spPr>
        <p:txBody>
          <a:bodyPr anchor="t" rtlCol="false" tIns="0" lIns="0" bIns="0" rIns="0">
            <a:spAutoFit/>
          </a:bodyPr>
          <a:lstStyle/>
          <a:p>
            <a:pPr algn="l" marL="604519" indent="-302260" lvl="1">
              <a:lnSpc>
                <a:spcPts val="4227"/>
              </a:lnSpc>
              <a:buFont typeface="Arial"/>
              <a:buChar char="•"/>
            </a:pPr>
            <a:r>
              <a:rPr lang="en-US" sz="2799">
                <a:solidFill>
                  <a:srgbClr val="323A30"/>
                </a:solidFill>
                <a:latin typeface="Canva Sans"/>
                <a:ea typeface="Canva Sans"/>
                <a:cs typeface="Canva Sans"/>
                <a:sym typeface="Canva Sans"/>
              </a:rPr>
              <a:t> Bilişsel, sosyal ve fizyolojik birçok değişimin ön planda olması nedeniyle ergenlik dönemi otokontrol becerisinin geliştirilmesi açısından oldukça önemlidir. Bu dönemde otokontrol eksikliği çeşitli olumsuz sonuçlara yol açabilmektedir.</a:t>
            </a:r>
          </a:p>
          <a:p>
            <a:pPr algn="l">
              <a:lnSpc>
                <a:spcPts val="4227"/>
              </a:lnSpc>
            </a:pPr>
          </a:p>
          <a:p>
            <a:pPr algn="l" marL="604519" indent="-302260" lvl="1">
              <a:lnSpc>
                <a:spcPts val="4227"/>
              </a:lnSpc>
              <a:buFont typeface="Arial"/>
              <a:buChar char="•"/>
            </a:pPr>
            <a:r>
              <a:rPr lang="en-US" sz="2799">
                <a:solidFill>
                  <a:srgbClr val="323A30"/>
                </a:solidFill>
                <a:latin typeface="Canva Sans"/>
                <a:ea typeface="Canva Sans"/>
                <a:cs typeface="Canva Sans"/>
                <a:sym typeface="Canva Sans"/>
              </a:rPr>
              <a:t>Dürtüsel davranışlar, sosyal çatışmalar, artan riskli davranışlar, akademik başarısızlık, hedef belirleme gibi sorunlar otokontrol eksikliğinden kaynaklı olarak ortaya çıkabilmektedir. Ayrıca otokontrol yetersizliği sosyal ilişkiler açısından zorluklar yaşanmasına ve çevresiyle uyum konusunda güçlük çekmesine yol açmaktadır.</a:t>
            </a:r>
          </a:p>
        </p:txBody>
      </p:sp>
      <p:sp>
        <p:nvSpPr>
          <p:cNvPr name="Freeform 6" id="6"/>
          <p:cNvSpPr/>
          <p:nvPr/>
        </p:nvSpPr>
        <p:spPr>
          <a:xfrm flipH="false" flipV="false" rot="0">
            <a:off x="14146867" y="659516"/>
            <a:ext cx="1245728" cy="1340803"/>
          </a:xfrm>
          <a:custGeom>
            <a:avLst/>
            <a:gdLst/>
            <a:ahLst/>
            <a:cxnLst/>
            <a:rect r="r" b="b" t="t" l="l"/>
            <a:pathLst>
              <a:path h="1340803" w="1245728">
                <a:moveTo>
                  <a:pt x="0" y="0"/>
                </a:moveTo>
                <a:lnTo>
                  <a:pt x="1245728" y="0"/>
                </a:lnTo>
                <a:lnTo>
                  <a:pt x="1245728" y="1340803"/>
                </a:lnTo>
                <a:lnTo>
                  <a:pt x="0" y="13408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5593786" y="-1280113"/>
            <a:ext cx="5449987" cy="4617626"/>
          </a:xfrm>
          <a:custGeom>
            <a:avLst/>
            <a:gdLst/>
            <a:ahLst/>
            <a:cxnLst/>
            <a:rect r="r" b="b" t="t" l="l"/>
            <a:pathLst>
              <a:path h="4617626" w="5449987">
                <a:moveTo>
                  <a:pt x="0" y="0"/>
                </a:moveTo>
                <a:lnTo>
                  <a:pt x="5449987" y="0"/>
                </a:lnTo>
                <a:lnTo>
                  <a:pt x="5449987" y="4617626"/>
                </a:lnTo>
                <a:lnTo>
                  <a:pt x="0" y="461762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3549629" y="290332"/>
            <a:ext cx="686011" cy="738368"/>
          </a:xfrm>
          <a:custGeom>
            <a:avLst/>
            <a:gdLst/>
            <a:ahLst/>
            <a:cxnLst/>
            <a:rect r="r" b="b" t="t" l="l"/>
            <a:pathLst>
              <a:path h="738368" w="686011">
                <a:moveTo>
                  <a:pt x="0" y="0"/>
                </a:moveTo>
                <a:lnTo>
                  <a:pt x="686011" y="0"/>
                </a:lnTo>
                <a:lnTo>
                  <a:pt x="686011" y="738368"/>
                </a:lnTo>
                <a:lnTo>
                  <a:pt x="0" y="73836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10901122" y="8287095"/>
            <a:ext cx="2100732" cy="1210786"/>
          </a:xfrm>
          <a:custGeom>
            <a:avLst/>
            <a:gdLst/>
            <a:ahLst/>
            <a:cxnLst/>
            <a:rect r="r" b="b" t="t" l="l"/>
            <a:pathLst>
              <a:path h="1210786" w="2100732">
                <a:moveTo>
                  <a:pt x="0" y="0"/>
                </a:moveTo>
                <a:lnTo>
                  <a:pt x="2100732" y="0"/>
                </a:lnTo>
                <a:lnTo>
                  <a:pt x="2100732" y="1210786"/>
                </a:lnTo>
                <a:lnTo>
                  <a:pt x="0" y="121078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2063787">
            <a:off x="11623269" y="1442767"/>
            <a:ext cx="1673820" cy="671620"/>
          </a:xfrm>
          <a:custGeom>
            <a:avLst/>
            <a:gdLst/>
            <a:ahLst/>
            <a:cxnLst/>
            <a:rect r="r" b="b" t="t" l="l"/>
            <a:pathLst>
              <a:path h="671620" w="1673820">
                <a:moveTo>
                  <a:pt x="0" y="0"/>
                </a:moveTo>
                <a:lnTo>
                  <a:pt x="1673821" y="0"/>
                </a:lnTo>
                <a:lnTo>
                  <a:pt x="1673821" y="671620"/>
                </a:lnTo>
                <a:lnTo>
                  <a:pt x="0" y="67162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599659">
            <a:off x="16620085" y="1931986"/>
            <a:ext cx="1278431" cy="1283096"/>
          </a:xfrm>
          <a:custGeom>
            <a:avLst/>
            <a:gdLst/>
            <a:ahLst/>
            <a:cxnLst/>
            <a:rect r="r" b="b" t="t" l="l"/>
            <a:pathLst>
              <a:path h="1283096" w="1278431">
                <a:moveTo>
                  <a:pt x="0" y="0"/>
                </a:moveTo>
                <a:lnTo>
                  <a:pt x="1278430" y="0"/>
                </a:lnTo>
                <a:lnTo>
                  <a:pt x="1278430" y="1283096"/>
                </a:lnTo>
                <a:lnTo>
                  <a:pt x="0" y="128309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1910976">
            <a:off x="140352" y="8665125"/>
            <a:ext cx="3075714" cy="2141815"/>
          </a:xfrm>
          <a:custGeom>
            <a:avLst/>
            <a:gdLst/>
            <a:ahLst/>
            <a:cxnLst/>
            <a:rect r="r" b="b" t="t" l="l"/>
            <a:pathLst>
              <a:path h="2141815" w="3075714">
                <a:moveTo>
                  <a:pt x="0" y="0"/>
                </a:moveTo>
                <a:lnTo>
                  <a:pt x="3075714" y="0"/>
                </a:lnTo>
                <a:lnTo>
                  <a:pt x="3075714" y="2141815"/>
                </a:lnTo>
                <a:lnTo>
                  <a:pt x="0" y="214181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CE29D"/>
        </a:solidFill>
      </p:bgPr>
    </p:bg>
    <p:spTree>
      <p:nvGrpSpPr>
        <p:cNvPr id="1" name=""/>
        <p:cNvGrpSpPr/>
        <p:nvPr/>
      </p:nvGrpSpPr>
      <p:grpSpPr>
        <a:xfrm>
          <a:off x="0" y="0"/>
          <a:ext cx="0" cy="0"/>
          <a:chOff x="0" y="0"/>
          <a:chExt cx="0" cy="0"/>
        </a:xfrm>
      </p:grpSpPr>
      <p:sp>
        <p:nvSpPr>
          <p:cNvPr name="Freeform 2" id="2"/>
          <p:cNvSpPr/>
          <p:nvPr/>
        </p:nvSpPr>
        <p:spPr>
          <a:xfrm flipH="false" flipV="false" rot="752636">
            <a:off x="-1879017" y="-2535744"/>
            <a:ext cx="4739535" cy="5071487"/>
          </a:xfrm>
          <a:custGeom>
            <a:avLst/>
            <a:gdLst/>
            <a:ahLst/>
            <a:cxnLst/>
            <a:rect r="r" b="b" t="t" l="l"/>
            <a:pathLst>
              <a:path h="5071487" w="4739535">
                <a:moveTo>
                  <a:pt x="0" y="0"/>
                </a:moveTo>
                <a:lnTo>
                  <a:pt x="4739535" y="0"/>
                </a:lnTo>
                <a:lnTo>
                  <a:pt x="4739535" y="5071488"/>
                </a:lnTo>
                <a:lnTo>
                  <a:pt x="0" y="50714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121851" y="1948053"/>
            <a:ext cx="10338328" cy="759663"/>
          </a:xfrm>
          <a:prstGeom prst="rect">
            <a:avLst/>
          </a:prstGeom>
        </p:spPr>
        <p:txBody>
          <a:bodyPr anchor="t" rtlCol="false" tIns="0" lIns="0" bIns="0" rIns="0">
            <a:spAutoFit/>
          </a:bodyPr>
          <a:lstStyle/>
          <a:p>
            <a:pPr algn="l">
              <a:lnSpc>
                <a:spcPts val="5730"/>
              </a:lnSpc>
            </a:pPr>
            <a:r>
              <a:rPr lang="en-US" sz="5510">
                <a:solidFill>
                  <a:srgbClr val="323A30"/>
                </a:solidFill>
                <a:latin typeface="Darumadrop One"/>
                <a:ea typeface="Darumadrop One"/>
                <a:cs typeface="Darumadrop One"/>
                <a:sym typeface="Darumadrop One"/>
              </a:rPr>
              <a:t>Otokontrol Eksikliğinin Sonuçları:</a:t>
            </a:r>
          </a:p>
        </p:txBody>
      </p:sp>
      <p:sp>
        <p:nvSpPr>
          <p:cNvPr name="Freeform 4" id="4"/>
          <p:cNvSpPr/>
          <p:nvPr/>
        </p:nvSpPr>
        <p:spPr>
          <a:xfrm flipH="false" flipV="false" rot="9796747">
            <a:off x="13756331" y="8254297"/>
            <a:ext cx="7315200" cy="2487168"/>
          </a:xfrm>
          <a:custGeom>
            <a:avLst/>
            <a:gdLst/>
            <a:ahLst/>
            <a:cxnLst/>
            <a:rect r="r" b="b" t="t" l="l"/>
            <a:pathLst>
              <a:path h="2487168" w="7315200">
                <a:moveTo>
                  <a:pt x="0" y="0"/>
                </a:moveTo>
                <a:lnTo>
                  <a:pt x="7315200" y="0"/>
                </a:lnTo>
                <a:lnTo>
                  <a:pt x="7315200" y="2487168"/>
                </a:lnTo>
                <a:lnTo>
                  <a:pt x="0" y="24871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2121851" y="3206766"/>
            <a:ext cx="14258986" cy="4776089"/>
          </a:xfrm>
          <a:prstGeom prst="rect">
            <a:avLst/>
          </a:prstGeom>
        </p:spPr>
        <p:txBody>
          <a:bodyPr anchor="t" rtlCol="false" tIns="0" lIns="0" bIns="0" rIns="0">
            <a:spAutoFit/>
          </a:bodyPr>
          <a:lstStyle/>
          <a:p>
            <a:pPr algn="l" marL="604523" indent="-302261" lvl="1">
              <a:lnSpc>
                <a:spcPts val="4228"/>
              </a:lnSpc>
              <a:buFont typeface="Arial"/>
              <a:buChar char="•"/>
            </a:pPr>
            <a:r>
              <a:rPr lang="en-US" sz="2800">
                <a:solidFill>
                  <a:srgbClr val="323A30"/>
                </a:solidFill>
                <a:latin typeface="Canva Sans"/>
                <a:ea typeface="Canva Sans"/>
                <a:cs typeface="Canva Sans"/>
                <a:sym typeface="Canva Sans"/>
              </a:rPr>
              <a:t>Aşırı tepki gösterme,</a:t>
            </a:r>
          </a:p>
          <a:p>
            <a:pPr algn="l" marL="604523" indent="-302261" lvl="1">
              <a:lnSpc>
                <a:spcPts val="4228"/>
              </a:lnSpc>
              <a:buFont typeface="Arial"/>
              <a:buChar char="•"/>
            </a:pPr>
            <a:r>
              <a:rPr lang="en-US" sz="2800">
                <a:solidFill>
                  <a:srgbClr val="323A30"/>
                </a:solidFill>
                <a:latin typeface="Canva Sans"/>
                <a:ea typeface="Canva Sans"/>
                <a:cs typeface="Canva Sans"/>
                <a:sym typeface="Canva Sans"/>
              </a:rPr>
              <a:t>Öfke patlamaları,</a:t>
            </a:r>
          </a:p>
          <a:p>
            <a:pPr algn="l" marL="604523" indent="-302261" lvl="1">
              <a:lnSpc>
                <a:spcPts val="4228"/>
              </a:lnSpc>
              <a:buFont typeface="Arial"/>
              <a:buChar char="•"/>
            </a:pPr>
            <a:r>
              <a:rPr lang="en-US" sz="2800">
                <a:solidFill>
                  <a:srgbClr val="323A30"/>
                </a:solidFill>
                <a:latin typeface="Canva Sans"/>
                <a:ea typeface="Canva Sans"/>
                <a:cs typeface="Canva Sans"/>
                <a:sym typeface="Canva Sans"/>
              </a:rPr>
              <a:t>Akran çatışmaları,</a:t>
            </a:r>
          </a:p>
          <a:p>
            <a:pPr algn="l" marL="604523" indent="-302261" lvl="1">
              <a:lnSpc>
                <a:spcPts val="4228"/>
              </a:lnSpc>
              <a:buFont typeface="Arial"/>
              <a:buChar char="•"/>
            </a:pPr>
            <a:r>
              <a:rPr lang="en-US" sz="2800">
                <a:solidFill>
                  <a:srgbClr val="323A30"/>
                </a:solidFill>
                <a:latin typeface="Canva Sans"/>
                <a:ea typeface="Canva Sans"/>
                <a:cs typeface="Canva Sans"/>
                <a:sym typeface="Canva Sans"/>
              </a:rPr>
              <a:t>Sosyal açıdan izolasyon,</a:t>
            </a:r>
          </a:p>
          <a:p>
            <a:pPr algn="l" marL="604523" indent="-302261" lvl="1">
              <a:lnSpc>
                <a:spcPts val="4228"/>
              </a:lnSpc>
              <a:buFont typeface="Arial"/>
              <a:buChar char="•"/>
            </a:pPr>
            <a:r>
              <a:rPr lang="en-US" sz="2800">
                <a:solidFill>
                  <a:srgbClr val="323A30"/>
                </a:solidFill>
                <a:latin typeface="Canva Sans"/>
                <a:ea typeface="Canva Sans"/>
                <a:cs typeface="Canva Sans"/>
                <a:sym typeface="Canva Sans"/>
              </a:rPr>
              <a:t>Sigara, Alkol ve Teknoloji Bağımlılığı gibi riskli davranışlar</a:t>
            </a:r>
            <a:r>
              <a:rPr lang="en-US" sz="2800">
                <a:solidFill>
                  <a:srgbClr val="323A30"/>
                </a:solidFill>
                <a:latin typeface="Canva Sans"/>
                <a:ea typeface="Canva Sans"/>
                <a:cs typeface="Canva Sans"/>
                <a:sym typeface="Canva Sans"/>
              </a:rPr>
              <a:t>1</a:t>
            </a:r>
            <a:r>
              <a:rPr lang="en-US" sz="2800">
                <a:solidFill>
                  <a:srgbClr val="323A30"/>
                </a:solidFill>
                <a:latin typeface="Canva Sans"/>
                <a:ea typeface="Canva Sans"/>
                <a:cs typeface="Canva Sans"/>
                <a:sym typeface="Canva Sans"/>
              </a:rPr>
              <a:t>,</a:t>
            </a:r>
          </a:p>
          <a:p>
            <a:pPr algn="l" marL="604523" indent="-302261" lvl="1">
              <a:lnSpc>
                <a:spcPts val="4228"/>
              </a:lnSpc>
              <a:buFont typeface="Arial"/>
              <a:buChar char="•"/>
            </a:pPr>
            <a:r>
              <a:rPr lang="en-US" sz="2800">
                <a:solidFill>
                  <a:srgbClr val="323A30"/>
                </a:solidFill>
                <a:latin typeface="Canva Sans"/>
                <a:ea typeface="Canva Sans"/>
                <a:cs typeface="Canva Sans"/>
                <a:sym typeface="Canva Sans"/>
              </a:rPr>
              <a:t>Aile ile çatışma,</a:t>
            </a:r>
          </a:p>
          <a:p>
            <a:pPr algn="l" marL="604523" indent="-302261" lvl="1">
              <a:lnSpc>
                <a:spcPts val="4228"/>
              </a:lnSpc>
              <a:buFont typeface="Arial"/>
              <a:buChar char="•"/>
            </a:pPr>
            <a:r>
              <a:rPr lang="en-US" sz="2800">
                <a:solidFill>
                  <a:srgbClr val="323A30"/>
                </a:solidFill>
                <a:latin typeface="Canva Sans"/>
                <a:ea typeface="Canva Sans"/>
                <a:cs typeface="Canva Sans"/>
                <a:sym typeface="Canva Sans"/>
              </a:rPr>
              <a:t>Sorumluluk almaktan kaçınma</a:t>
            </a:r>
          </a:p>
          <a:p>
            <a:pPr algn="l">
              <a:lnSpc>
                <a:spcPts val="4228"/>
              </a:lnSpc>
            </a:pPr>
            <a:r>
              <a:rPr lang="en-US" sz="2800">
                <a:solidFill>
                  <a:srgbClr val="323A30"/>
                </a:solidFill>
                <a:latin typeface="Canva Sans"/>
                <a:ea typeface="Canva Sans"/>
                <a:cs typeface="Canva Sans"/>
                <a:sym typeface="Canva Sans"/>
              </a:rPr>
              <a:t>               gibi davranışlar otokontrol eksikliğinden kaynaklanabilir.</a:t>
            </a:r>
          </a:p>
          <a:p>
            <a:pPr algn="l">
              <a:lnSpc>
                <a:spcPts val="4228"/>
              </a:lnSpc>
            </a:pPr>
          </a:p>
        </p:txBody>
      </p:sp>
      <p:sp>
        <p:nvSpPr>
          <p:cNvPr name="Freeform 6" id="6"/>
          <p:cNvSpPr/>
          <p:nvPr/>
        </p:nvSpPr>
        <p:spPr>
          <a:xfrm flipH="false" flipV="false" rot="0">
            <a:off x="14146867" y="659516"/>
            <a:ext cx="1245728" cy="1340803"/>
          </a:xfrm>
          <a:custGeom>
            <a:avLst/>
            <a:gdLst/>
            <a:ahLst/>
            <a:cxnLst/>
            <a:rect r="r" b="b" t="t" l="l"/>
            <a:pathLst>
              <a:path h="1340803" w="1245728">
                <a:moveTo>
                  <a:pt x="0" y="0"/>
                </a:moveTo>
                <a:lnTo>
                  <a:pt x="1245728" y="0"/>
                </a:lnTo>
                <a:lnTo>
                  <a:pt x="1245728" y="1340803"/>
                </a:lnTo>
                <a:lnTo>
                  <a:pt x="0" y="13408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5593786" y="-1280113"/>
            <a:ext cx="5449987" cy="4617626"/>
          </a:xfrm>
          <a:custGeom>
            <a:avLst/>
            <a:gdLst/>
            <a:ahLst/>
            <a:cxnLst/>
            <a:rect r="r" b="b" t="t" l="l"/>
            <a:pathLst>
              <a:path h="4617626" w="5449987">
                <a:moveTo>
                  <a:pt x="0" y="0"/>
                </a:moveTo>
                <a:lnTo>
                  <a:pt x="5449987" y="0"/>
                </a:lnTo>
                <a:lnTo>
                  <a:pt x="5449987" y="4617626"/>
                </a:lnTo>
                <a:lnTo>
                  <a:pt x="0" y="461762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3549629" y="290332"/>
            <a:ext cx="686011" cy="738368"/>
          </a:xfrm>
          <a:custGeom>
            <a:avLst/>
            <a:gdLst/>
            <a:ahLst/>
            <a:cxnLst/>
            <a:rect r="r" b="b" t="t" l="l"/>
            <a:pathLst>
              <a:path h="738368" w="686011">
                <a:moveTo>
                  <a:pt x="0" y="0"/>
                </a:moveTo>
                <a:lnTo>
                  <a:pt x="686011" y="0"/>
                </a:lnTo>
                <a:lnTo>
                  <a:pt x="686011" y="738368"/>
                </a:lnTo>
                <a:lnTo>
                  <a:pt x="0" y="73836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11409813" y="8287095"/>
            <a:ext cx="2100732" cy="1210786"/>
          </a:xfrm>
          <a:custGeom>
            <a:avLst/>
            <a:gdLst/>
            <a:ahLst/>
            <a:cxnLst/>
            <a:rect r="r" b="b" t="t" l="l"/>
            <a:pathLst>
              <a:path h="1210786" w="2100732">
                <a:moveTo>
                  <a:pt x="0" y="0"/>
                </a:moveTo>
                <a:lnTo>
                  <a:pt x="2100732" y="0"/>
                </a:lnTo>
                <a:lnTo>
                  <a:pt x="2100732" y="1210786"/>
                </a:lnTo>
                <a:lnTo>
                  <a:pt x="0" y="121078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2063787">
            <a:off x="11623269" y="1442767"/>
            <a:ext cx="1673820" cy="671620"/>
          </a:xfrm>
          <a:custGeom>
            <a:avLst/>
            <a:gdLst/>
            <a:ahLst/>
            <a:cxnLst/>
            <a:rect r="r" b="b" t="t" l="l"/>
            <a:pathLst>
              <a:path h="671620" w="1673820">
                <a:moveTo>
                  <a:pt x="0" y="0"/>
                </a:moveTo>
                <a:lnTo>
                  <a:pt x="1673821" y="0"/>
                </a:lnTo>
                <a:lnTo>
                  <a:pt x="1673821" y="671620"/>
                </a:lnTo>
                <a:lnTo>
                  <a:pt x="0" y="67162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599659">
            <a:off x="16620085" y="1931986"/>
            <a:ext cx="1278431" cy="1283096"/>
          </a:xfrm>
          <a:custGeom>
            <a:avLst/>
            <a:gdLst/>
            <a:ahLst/>
            <a:cxnLst/>
            <a:rect r="r" b="b" t="t" l="l"/>
            <a:pathLst>
              <a:path h="1283096" w="1278431">
                <a:moveTo>
                  <a:pt x="0" y="0"/>
                </a:moveTo>
                <a:lnTo>
                  <a:pt x="1278430" y="0"/>
                </a:lnTo>
                <a:lnTo>
                  <a:pt x="1278430" y="1283096"/>
                </a:lnTo>
                <a:lnTo>
                  <a:pt x="0" y="128309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1910976">
            <a:off x="140352" y="8665125"/>
            <a:ext cx="3075714" cy="2141815"/>
          </a:xfrm>
          <a:custGeom>
            <a:avLst/>
            <a:gdLst/>
            <a:ahLst/>
            <a:cxnLst/>
            <a:rect r="r" b="b" t="t" l="l"/>
            <a:pathLst>
              <a:path h="2141815" w="3075714">
                <a:moveTo>
                  <a:pt x="0" y="0"/>
                </a:moveTo>
                <a:lnTo>
                  <a:pt x="3075714" y="0"/>
                </a:lnTo>
                <a:lnTo>
                  <a:pt x="3075714" y="2141815"/>
                </a:lnTo>
                <a:lnTo>
                  <a:pt x="0" y="214181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CE29D"/>
        </a:solidFill>
      </p:bgPr>
    </p:bg>
    <p:spTree>
      <p:nvGrpSpPr>
        <p:cNvPr id="1" name=""/>
        <p:cNvGrpSpPr/>
        <p:nvPr/>
      </p:nvGrpSpPr>
      <p:grpSpPr>
        <a:xfrm>
          <a:off x="0" y="0"/>
          <a:ext cx="0" cy="0"/>
          <a:chOff x="0" y="0"/>
          <a:chExt cx="0" cy="0"/>
        </a:xfrm>
      </p:grpSpPr>
      <p:sp>
        <p:nvSpPr>
          <p:cNvPr name="Freeform 2" id="2"/>
          <p:cNvSpPr/>
          <p:nvPr/>
        </p:nvSpPr>
        <p:spPr>
          <a:xfrm flipH="false" flipV="false" rot="3837430">
            <a:off x="6067572" y="8844856"/>
            <a:ext cx="4399802" cy="4055817"/>
          </a:xfrm>
          <a:custGeom>
            <a:avLst/>
            <a:gdLst/>
            <a:ahLst/>
            <a:cxnLst/>
            <a:rect r="r" b="b" t="t" l="l"/>
            <a:pathLst>
              <a:path h="4055817" w="4399802">
                <a:moveTo>
                  <a:pt x="0" y="0"/>
                </a:moveTo>
                <a:lnTo>
                  <a:pt x="4399801" y="0"/>
                </a:lnTo>
                <a:lnTo>
                  <a:pt x="4399801" y="4055817"/>
                </a:lnTo>
                <a:lnTo>
                  <a:pt x="0" y="40558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501548" y="2253594"/>
            <a:ext cx="11648332" cy="682498"/>
          </a:xfrm>
          <a:prstGeom prst="rect">
            <a:avLst/>
          </a:prstGeom>
        </p:spPr>
        <p:txBody>
          <a:bodyPr anchor="t" rtlCol="false" tIns="0" lIns="0" bIns="0" rIns="0">
            <a:spAutoFit/>
          </a:bodyPr>
          <a:lstStyle/>
          <a:p>
            <a:pPr algn="l">
              <a:lnSpc>
                <a:spcPts val="5096"/>
              </a:lnSpc>
            </a:pPr>
            <a:r>
              <a:rPr lang="en-US" sz="5600">
                <a:solidFill>
                  <a:srgbClr val="323A30"/>
                </a:solidFill>
                <a:latin typeface="Darumadrop One"/>
                <a:ea typeface="Darumadrop One"/>
                <a:cs typeface="Darumadrop One"/>
                <a:sym typeface="Darumadrop One"/>
              </a:rPr>
              <a:t>Ergenlik Döneminde Sosyal İlişkiler:</a:t>
            </a:r>
          </a:p>
        </p:txBody>
      </p:sp>
      <p:grpSp>
        <p:nvGrpSpPr>
          <p:cNvPr name="Group 4" id="4"/>
          <p:cNvGrpSpPr/>
          <p:nvPr/>
        </p:nvGrpSpPr>
        <p:grpSpPr>
          <a:xfrm rot="0">
            <a:off x="8319576" y="4320103"/>
            <a:ext cx="8012607" cy="948812"/>
            <a:chOff x="0" y="0"/>
            <a:chExt cx="3190109" cy="377757"/>
          </a:xfrm>
        </p:grpSpPr>
        <p:sp>
          <p:nvSpPr>
            <p:cNvPr name="Freeform 5" id="5"/>
            <p:cNvSpPr/>
            <p:nvPr/>
          </p:nvSpPr>
          <p:spPr>
            <a:xfrm flipH="false" flipV="false" rot="0">
              <a:off x="0" y="0"/>
              <a:ext cx="3190109" cy="377757"/>
            </a:xfrm>
            <a:custGeom>
              <a:avLst/>
              <a:gdLst/>
              <a:ahLst/>
              <a:cxnLst/>
              <a:rect r="r" b="b" t="t" l="l"/>
              <a:pathLst>
                <a:path h="377757" w="3190109">
                  <a:moveTo>
                    <a:pt x="96622" y="0"/>
                  </a:moveTo>
                  <a:lnTo>
                    <a:pt x="3093488" y="0"/>
                  </a:lnTo>
                  <a:cubicBezTo>
                    <a:pt x="3146850" y="0"/>
                    <a:pt x="3190109" y="43259"/>
                    <a:pt x="3190109" y="96622"/>
                  </a:cubicBezTo>
                  <a:lnTo>
                    <a:pt x="3190109" y="281135"/>
                  </a:lnTo>
                  <a:cubicBezTo>
                    <a:pt x="3190109" y="334498"/>
                    <a:pt x="3146850" y="377757"/>
                    <a:pt x="3093488" y="377757"/>
                  </a:cubicBezTo>
                  <a:lnTo>
                    <a:pt x="96622" y="377757"/>
                  </a:lnTo>
                  <a:cubicBezTo>
                    <a:pt x="43259" y="377757"/>
                    <a:pt x="0" y="334498"/>
                    <a:pt x="0" y="281135"/>
                  </a:cubicBezTo>
                  <a:lnTo>
                    <a:pt x="0" y="96622"/>
                  </a:lnTo>
                  <a:cubicBezTo>
                    <a:pt x="0" y="43259"/>
                    <a:pt x="43259" y="0"/>
                    <a:pt x="96622" y="0"/>
                  </a:cubicBezTo>
                  <a:close/>
                </a:path>
              </a:pathLst>
            </a:custGeom>
            <a:solidFill>
              <a:srgbClr val="CCE29D"/>
            </a:solidFill>
          </p:spPr>
        </p:sp>
        <p:sp>
          <p:nvSpPr>
            <p:cNvPr name="TextBox 6" id="6"/>
            <p:cNvSpPr txBox="true"/>
            <p:nvPr/>
          </p:nvSpPr>
          <p:spPr>
            <a:xfrm>
              <a:off x="0" y="-38100"/>
              <a:ext cx="3190109" cy="415857"/>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8319576" y="5945507"/>
            <a:ext cx="8012607" cy="948812"/>
            <a:chOff x="0" y="0"/>
            <a:chExt cx="3190109" cy="377757"/>
          </a:xfrm>
        </p:grpSpPr>
        <p:sp>
          <p:nvSpPr>
            <p:cNvPr name="Freeform 8" id="8"/>
            <p:cNvSpPr/>
            <p:nvPr/>
          </p:nvSpPr>
          <p:spPr>
            <a:xfrm flipH="false" flipV="false" rot="0">
              <a:off x="0" y="0"/>
              <a:ext cx="3190109" cy="377757"/>
            </a:xfrm>
            <a:custGeom>
              <a:avLst/>
              <a:gdLst/>
              <a:ahLst/>
              <a:cxnLst/>
              <a:rect r="r" b="b" t="t" l="l"/>
              <a:pathLst>
                <a:path h="377757" w="3190109">
                  <a:moveTo>
                    <a:pt x="96622" y="0"/>
                  </a:moveTo>
                  <a:lnTo>
                    <a:pt x="3093488" y="0"/>
                  </a:lnTo>
                  <a:cubicBezTo>
                    <a:pt x="3146850" y="0"/>
                    <a:pt x="3190109" y="43259"/>
                    <a:pt x="3190109" y="96622"/>
                  </a:cubicBezTo>
                  <a:lnTo>
                    <a:pt x="3190109" y="281135"/>
                  </a:lnTo>
                  <a:cubicBezTo>
                    <a:pt x="3190109" y="334498"/>
                    <a:pt x="3146850" y="377757"/>
                    <a:pt x="3093488" y="377757"/>
                  </a:cubicBezTo>
                  <a:lnTo>
                    <a:pt x="96622" y="377757"/>
                  </a:lnTo>
                  <a:cubicBezTo>
                    <a:pt x="43259" y="377757"/>
                    <a:pt x="0" y="334498"/>
                    <a:pt x="0" y="281135"/>
                  </a:cubicBezTo>
                  <a:lnTo>
                    <a:pt x="0" y="96622"/>
                  </a:lnTo>
                  <a:cubicBezTo>
                    <a:pt x="0" y="43259"/>
                    <a:pt x="43259" y="0"/>
                    <a:pt x="96622" y="0"/>
                  </a:cubicBezTo>
                  <a:close/>
                </a:path>
              </a:pathLst>
            </a:custGeom>
            <a:solidFill>
              <a:srgbClr val="CCE29D"/>
            </a:solidFill>
          </p:spPr>
        </p:sp>
        <p:sp>
          <p:nvSpPr>
            <p:cNvPr name="TextBox 9" id="9"/>
            <p:cNvSpPr txBox="true"/>
            <p:nvPr/>
          </p:nvSpPr>
          <p:spPr>
            <a:xfrm>
              <a:off x="0" y="-38100"/>
              <a:ext cx="3190109" cy="415857"/>
            </a:xfrm>
            <a:prstGeom prst="rect">
              <a:avLst/>
            </a:prstGeom>
          </p:spPr>
          <p:txBody>
            <a:bodyPr anchor="ctr" rtlCol="false" tIns="50800" lIns="50800" bIns="50800" rIns="50800"/>
            <a:lstStyle/>
            <a:p>
              <a:pPr algn="ctr">
                <a:lnSpc>
                  <a:spcPts val="2659"/>
                </a:lnSpc>
              </a:pPr>
            </a:p>
          </p:txBody>
        </p:sp>
      </p:grpSp>
      <p:sp>
        <p:nvSpPr>
          <p:cNvPr name="Freeform 10" id="10"/>
          <p:cNvSpPr/>
          <p:nvPr/>
        </p:nvSpPr>
        <p:spPr>
          <a:xfrm flipH="false" flipV="false" rot="-10351853">
            <a:off x="12545329" y="-1243584"/>
            <a:ext cx="7315200" cy="2487168"/>
          </a:xfrm>
          <a:custGeom>
            <a:avLst/>
            <a:gdLst/>
            <a:ahLst/>
            <a:cxnLst/>
            <a:rect r="r" b="b" t="t" l="l"/>
            <a:pathLst>
              <a:path h="2487168" w="7315200">
                <a:moveTo>
                  <a:pt x="0" y="0"/>
                </a:moveTo>
                <a:lnTo>
                  <a:pt x="7315200" y="0"/>
                </a:lnTo>
                <a:lnTo>
                  <a:pt x="7315200" y="2487168"/>
                </a:lnTo>
                <a:lnTo>
                  <a:pt x="0" y="24871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0203052" y="-760523"/>
            <a:ext cx="4423311" cy="2469012"/>
          </a:xfrm>
          <a:custGeom>
            <a:avLst/>
            <a:gdLst/>
            <a:ahLst/>
            <a:cxnLst/>
            <a:rect r="r" b="b" t="t" l="l"/>
            <a:pathLst>
              <a:path h="2469012" w="4423311">
                <a:moveTo>
                  <a:pt x="0" y="0"/>
                </a:moveTo>
                <a:lnTo>
                  <a:pt x="4423312" y="0"/>
                </a:lnTo>
                <a:lnTo>
                  <a:pt x="4423312" y="2469012"/>
                </a:lnTo>
                <a:lnTo>
                  <a:pt x="0" y="24690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9428734">
            <a:off x="-1919612" y="-2308813"/>
            <a:ext cx="5449987" cy="4617626"/>
          </a:xfrm>
          <a:custGeom>
            <a:avLst/>
            <a:gdLst/>
            <a:ahLst/>
            <a:cxnLst/>
            <a:rect r="r" b="b" t="t" l="l"/>
            <a:pathLst>
              <a:path h="4617626" w="5449987">
                <a:moveTo>
                  <a:pt x="0" y="0"/>
                </a:moveTo>
                <a:lnTo>
                  <a:pt x="5449988" y="0"/>
                </a:lnTo>
                <a:lnTo>
                  <a:pt x="5449988" y="4617626"/>
                </a:lnTo>
                <a:lnTo>
                  <a:pt x="0" y="461762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16561829" y="8601918"/>
            <a:ext cx="2783217" cy="1938131"/>
          </a:xfrm>
          <a:custGeom>
            <a:avLst/>
            <a:gdLst/>
            <a:ahLst/>
            <a:cxnLst/>
            <a:rect r="r" b="b" t="t" l="l"/>
            <a:pathLst>
              <a:path h="1938131" w="2783217">
                <a:moveTo>
                  <a:pt x="0" y="0"/>
                </a:moveTo>
                <a:lnTo>
                  <a:pt x="2783218" y="0"/>
                </a:lnTo>
                <a:lnTo>
                  <a:pt x="2783218" y="1938132"/>
                </a:lnTo>
                <a:lnTo>
                  <a:pt x="0" y="193813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0">
            <a:off x="15878695" y="592675"/>
            <a:ext cx="1690240" cy="974193"/>
          </a:xfrm>
          <a:custGeom>
            <a:avLst/>
            <a:gdLst/>
            <a:ahLst/>
            <a:cxnLst/>
            <a:rect r="r" b="b" t="t" l="l"/>
            <a:pathLst>
              <a:path h="974193" w="1690240">
                <a:moveTo>
                  <a:pt x="0" y="0"/>
                </a:moveTo>
                <a:lnTo>
                  <a:pt x="1690240" y="0"/>
                </a:lnTo>
                <a:lnTo>
                  <a:pt x="1690240" y="974193"/>
                </a:lnTo>
                <a:lnTo>
                  <a:pt x="0" y="97419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false" flipV="false" rot="0">
            <a:off x="129326" y="6395847"/>
            <a:ext cx="5519583" cy="3743281"/>
          </a:xfrm>
          <a:custGeom>
            <a:avLst/>
            <a:gdLst/>
            <a:ahLst/>
            <a:cxnLst/>
            <a:rect r="r" b="b" t="t" l="l"/>
            <a:pathLst>
              <a:path h="3743281" w="5519583">
                <a:moveTo>
                  <a:pt x="0" y="0"/>
                </a:moveTo>
                <a:lnTo>
                  <a:pt x="5519583" y="0"/>
                </a:lnTo>
                <a:lnTo>
                  <a:pt x="5519583" y="3743281"/>
                </a:lnTo>
                <a:lnTo>
                  <a:pt x="0" y="374328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false" flipV="false" rot="0">
            <a:off x="-393809" y="8832616"/>
            <a:ext cx="1372022" cy="1476736"/>
          </a:xfrm>
          <a:custGeom>
            <a:avLst/>
            <a:gdLst/>
            <a:ahLst/>
            <a:cxnLst/>
            <a:rect r="r" b="b" t="t" l="l"/>
            <a:pathLst>
              <a:path h="1476736" w="1372022">
                <a:moveTo>
                  <a:pt x="0" y="0"/>
                </a:moveTo>
                <a:lnTo>
                  <a:pt x="1372022" y="0"/>
                </a:lnTo>
                <a:lnTo>
                  <a:pt x="1372022" y="1476736"/>
                </a:lnTo>
                <a:lnTo>
                  <a:pt x="0" y="147673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7" id="17"/>
          <p:cNvSpPr txBox="true"/>
          <p:nvPr/>
        </p:nvSpPr>
        <p:spPr>
          <a:xfrm rot="0">
            <a:off x="1830366" y="4989860"/>
            <a:ext cx="14893450" cy="1472565"/>
          </a:xfrm>
          <a:prstGeom prst="rect">
            <a:avLst/>
          </a:prstGeom>
        </p:spPr>
        <p:txBody>
          <a:bodyPr anchor="t" rtlCol="false" tIns="0" lIns="0" bIns="0" rIns="0">
            <a:spAutoFit/>
          </a:bodyPr>
          <a:lstStyle/>
          <a:p>
            <a:pPr algn="l" marL="561341" indent="-280670" lvl="1">
              <a:lnSpc>
                <a:spcPts val="3900"/>
              </a:lnSpc>
              <a:buFont typeface="Arial"/>
              <a:buChar char="•"/>
            </a:pPr>
            <a:r>
              <a:rPr lang="en-US" sz="2600">
                <a:solidFill>
                  <a:srgbClr val="323A30"/>
                </a:solidFill>
                <a:latin typeface="Canva Sans"/>
                <a:ea typeface="Canva Sans"/>
                <a:cs typeface="Canva Sans"/>
                <a:sym typeface="Canva Sans"/>
              </a:rPr>
              <a:t>Akran ilişkilerine büyük önem vermeye başladıkları bu dönemde ergenlerin; aidiyet duygusu, kimlik edinimi, sosyal kabul görme ve bağımsızlık gibi ihtiyaçları öne çıkmaktadır.</a:t>
            </a:r>
            <a:r>
              <a:rPr lang="en-US" sz="2600">
                <a:solidFill>
                  <a:srgbClr val="323A30"/>
                </a:solidFill>
                <a:latin typeface="Canva Sans"/>
                <a:ea typeface="Canva Sans"/>
                <a:cs typeface="Canva Sans"/>
                <a:sym typeface="Canva Sans"/>
              </a:rPr>
              <a:t>10</a:t>
            </a:r>
          </a:p>
        </p:txBody>
      </p:sp>
      <p:sp>
        <p:nvSpPr>
          <p:cNvPr name="TextBox 18" id="18"/>
          <p:cNvSpPr txBox="true"/>
          <p:nvPr/>
        </p:nvSpPr>
        <p:spPr>
          <a:xfrm rot="0">
            <a:off x="5221672" y="6310122"/>
            <a:ext cx="12037628" cy="1472484"/>
          </a:xfrm>
          <a:prstGeom prst="rect">
            <a:avLst/>
          </a:prstGeom>
        </p:spPr>
        <p:txBody>
          <a:bodyPr anchor="t" rtlCol="false" tIns="0" lIns="0" bIns="0" rIns="0">
            <a:spAutoFit/>
          </a:bodyPr>
          <a:lstStyle/>
          <a:p>
            <a:pPr algn="l">
              <a:lnSpc>
                <a:spcPts val="3903"/>
              </a:lnSpc>
            </a:pPr>
            <a:r>
              <a:rPr lang="en-US" sz="2602">
                <a:solidFill>
                  <a:srgbClr val="323A30"/>
                </a:solidFill>
                <a:latin typeface="Canva Sans"/>
                <a:ea typeface="Canva Sans"/>
                <a:cs typeface="Canva Sans"/>
                <a:sym typeface="Canva Sans"/>
              </a:rPr>
              <a:t>Bu dönemde arkadaş gruplarının ciddi etkileri bulunmaktadır. Akran baskısı, sosyal kabul görme ve aidiyet ihtiyacını karşılama gibi nedenler bireyler kendi değerlerini göz ardı edebilmektedir.</a:t>
            </a:r>
          </a:p>
        </p:txBody>
      </p:sp>
      <p:sp>
        <p:nvSpPr>
          <p:cNvPr name="TextBox 19" id="19"/>
          <p:cNvSpPr txBox="true"/>
          <p:nvPr/>
        </p:nvSpPr>
        <p:spPr>
          <a:xfrm rot="0">
            <a:off x="1804566" y="2998084"/>
            <a:ext cx="14398363" cy="1967865"/>
          </a:xfrm>
          <a:prstGeom prst="rect">
            <a:avLst/>
          </a:prstGeom>
        </p:spPr>
        <p:txBody>
          <a:bodyPr anchor="t" rtlCol="false" tIns="0" lIns="0" bIns="0" rIns="0">
            <a:spAutoFit/>
          </a:bodyPr>
          <a:lstStyle/>
          <a:p>
            <a:pPr algn="l">
              <a:lnSpc>
                <a:spcPts val="3900"/>
              </a:lnSpc>
            </a:pPr>
            <a:r>
              <a:rPr lang="en-US" sz="2600">
                <a:solidFill>
                  <a:srgbClr val="323A30"/>
                </a:solidFill>
                <a:latin typeface="Canva Sans"/>
                <a:ea typeface="Canva Sans"/>
                <a:cs typeface="Canva Sans"/>
                <a:sym typeface="Canva Sans"/>
              </a:rPr>
              <a:t>Ergenlik dönemi, bireyin kimlik edinimi, sosyal ilişkiler ve benlik saygısı gelişimi açısından kritik bir öneme sahiptir. Aile ve akran grupları ile olan ilişkilerinde bağımsızlıklarını kazanmaya başlayan bireyler, sosyalleşme becerilerini ve iletişim yeteneklerini de geliştirmeye başlarlar.</a:t>
            </a:r>
            <a:r>
              <a:rPr lang="en-US" sz="2600">
                <a:solidFill>
                  <a:srgbClr val="323A30"/>
                </a:solidFill>
                <a:latin typeface="Canva Sans"/>
                <a:ea typeface="Canva Sans"/>
                <a:cs typeface="Canva Sans"/>
                <a:sym typeface="Canva Sans"/>
              </a:rPr>
              <a:t>9</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CE29D"/>
        </a:solidFill>
      </p:bgPr>
    </p:bg>
    <p:spTree>
      <p:nvGrpSpPr>
        <p:cNvPr id="1" name=""/>
        <p:cNvGrpSpPr/>
        <p:nvPr/>
      </p:nvGrpSpPr>
      <p:grpSpPr>
        <a:xfrm>
          <a:off x="0" y="0"/>
          <a:ext cx="0" cy="0"/>
          <a:chOff x="0" y="0"/>
          <a:chExt cx="0" cy="0"/>
        </a:xfrm>
      </p:grpSpPr>
      <p:sp>
        <p:nvSpPr>
          <p:cNvPr name="Freeform 2" id="2"/>
          <p:cNvSpPr/>
          <p:nvPr/>
        </p:nvSpPr>
        <p:spPr>
          <a:xfrm flipH="false" flipV="false" rot="1097383">
            <a:off x="13576133" y="5375853"/>
            <a:ext cx="6791299" cy="6260343"/>
          </a:xfrm>
          <a:custGeom>
            <a:avLst/>
            <a:gdLst/>
            <a:ahLst/>
            <a:cxnLst/>
            <a:rect r="r" b="b" t="t" l="l"/>
            <a:pathLst>
              <a:path h="6260343" w="6791299">
                <a:moveTo>
                  <a:pt x="0" y="0"/>
                </a:moveTo>
                <a:lnTo>
                  <a:pt x="6791298" y="0"/>
                </a:lnTo>
                <a:lnTo>
                  <a:pt x="6791298" y="6260343"/>
                </a:lnTo>
                <a:lnTo>
                  <a:pt x="0" y="62603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406638" y="6170849"/>
            <a:ext cx="3395031" cy="3523145"/>
          </a:xfrm>
          <a:custGeom>
            <a:avLst/>
            <a:gdLst/>
            <a:ahLst/>
            <a:cxnLst/>
            <a:rect r="r" b="b" t="t" l="l"/>
            <a:pathLst>
              <a:path h="3523145" w="3395031">
                <a:moveTo>
                  <a:pt x="0" y="0"/>
                </a:moveTo>
                <a:lnTo>
                  <a:pt x="3395031" y="0"/>
                </a:lnTo>
                <a:lnTo>
                  <a:pt x="3395031" y="3523145"/>
                </a:lnTo>
                <a:lnTo>
                  <a:pt x="0" y="35231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862562" y="-3262827"/>
            <a:ext cx="6497840" cy="5989827"/>
          </a:xfrm>
          <a:custGeom>
            <a:avLst/>
            <a:gdLst/>
            <a:ahLst/>
            <a:cxnLst/>
            <a:rect r="r" b="b" t="t" l="l"/>
            <a:pathLst>
              <a:path h="5989827" w="6497840">
                <a:moveTo>
                  <a:pt x="0" y="0"/>
                </a:moveTo>
                <a:lnTo>
                  <a:pt x="6497839" y="0"/>
                </a:lnTo>
                <a:lnTo>
                  <a:pt x="6497839" y="5989827"/>
                </a:lnTo>
                <a:lnTo>
                  <a:pt x="0" y="59898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843718" y="1856446"/>
            <a:ext cx="11041430" cy="1329411"/>
          </a:xfrm>
          <a:prstGeom prst="rect">
            <a:avLst/>
          </a:prstGeom>
        </p:spPr>
        <p:txBody>
          <a:bodyPr anchor="t" rtlCol="false" tIns="0" lIns="0" bIns="0" rIns="0">
            <a:spAutoFit/>
          </a:bodyPr>
          <a:lstStyle/>
          <a:p>
            <a:pPr algn="l">
              <a:lnSpc>
                <a:spcPts val="5069"/>
              </a:lnSpc>
            </a:pPr>
            <a:r>
              <a:rPr lang="en-US" sz="5510">
                <a:solidFill>
                  <a:srgbClr val="122D2E"/>
                </a:solidFill>
                <a:latin typeface="Darumadrop One"/>
                <a:ea typeface="Darumadrop One"/>
                <a:cs typeface="Darumadrop One"/>
                <a:sym typeface="Darumadrop One"/>
              </a:rPr>
              <a:t>Otokontrolün sosyal ilişkiler üzerindeki etkisi:</a:t>
            </a:r>
          </a:p>
        </p:txBody>
      </p:sp>
      <p:sp>
        <p:nvSpPr>
          <p:cNvPr name="Freeform 6" id="6"/>
          <p:cNvSpPr/>
          <p:nvPr/>
        </p:nvSpPr>
        <p:spPr>
          <a:xfrm flipH="false" flipV="false" rot="-8703494">
            <a:off x="14784149" y="-1341601"/>
            <a:ext cx="6035040" cy="4114800"/>
          </a:xfrm>
          <a:custGeom>
            <a:avLst/>
            <a:gdLst/>
            <a:ahLst/>
            <a:cxnLst/>
            <a:rect r="r" b="b" t="t" l="l"/>
            <a:pathLst>
              <a:path h="4114800" w="6035040">
                <a:moveTo>
                  <a:pt x="0" y="0"/>
                </a:moveTo>
                <a:lnTo>
                  <a:pt x="6035040" y="0"/>
                </a:lnTo>
                <a:lnTo>
                  <a:pt x="603504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3234959" y="6986553"/>
            <a:ext cx="6469917" cy="5898408"/>
          </a:xfrm>
          <a:custGeom>
            <a:avLst/>
            <a:gdLst/>
            <a:ahLst/>
            <a:cxnLst/>
            <a:rect r="r" b="b" t="t" l="l"/>
            <a:pathLst>
              <a:path h="5898408" w="6469917">
                <a:moveTo>
                  <a:pt x="0" y="0"/>
                </a:moveTo>
                <a:lnTo>
                  <a:pt x="6469918" y="0"/>
                </a:lnTo>
                <a:lnTo>
                  <a:pt x="6469918" y="5898408"/>
                </a:lnTo>
                <a:lnTo>
                  <a:pt x="0" y="589840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4948920" y="1709121"/>
            <a:ext cx="1372022" cy="1476736"/>
          </a:xfrm>
          <a:custGeom>
            <a:avLst/>
            <a:gdLst/>
            <a:ahLst/>
            <a:cxnLst/>
            <a:rect r="r" b="b" t="t" l="l"/>
            <a:pathLst>
              <a:path h="1476736" w="1372022">
                <a:moveTo>
                  <a:pt x="0" y="0"/>
                </a:moveTo>
                <a:lnTo>
                  <a:pt x="1372022" y="0"/>
                </a:lnTo>
                <a:lnTo>
                  <a:pt x="1372022" y="1476736"/>
                </a:lnTo>
                <a:lnTo>
                  <a:pt x="0" y="147673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2466935">
            <a:off x="10496169" y="858787"/>
            <a:ext cx="1577002" cy="1539548"/>
          </a:xfrm>
          <a:custGeom>
            <a:avLst/>
            <a:gdLst/>
            <a:ahLst/>
            <a:cxnLst/>
            <a:rect r="r" b="b" t="t" l="l"/>
            <a:pathLst>
              <a:path h="1539548" w="1577002">
                <a:moveTo>
                  <a:pt x="0" y="0"/>
                </a:moveTo>
                <a:lnTo>
                  <a:pt x="1577002" y="0"/>
                </a:lnTo>
                <a:lnTo>
                  <a:pt x="1577002" y="1539549"/>
                </a:lnTo>
                <a:lnTo>
                  <a:pt x="0" y="153954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0" id="10"/>
          <p:cNvSpPr txBox="true"/>
          <p:nvPr/>
        </p:nvSpPr>
        <p:spPr>
          <a:xfrm rot="0">
            <a:off x="2048535" y="3433237"/>
            <a:ext cx="13949572" cy="4160520"/>
          </a:xfrm>
          <a:prstGeom prst="rect">
            <a:avLst/>
          </a:prstGeom>
        </p:spPr>
        <p:txBody>
          <a:bodyPr anchor="t" rtlCol="false" tIns="0" lIns="0" bIns="0" rIns="0">
            <a:spAutoFit/>
          </a:bodyPr>
          <a:lstStyle/>
          <a:p>
            <a:pPr algn="l" marL="604519" indent="-302260" lvl="1">
              <a:lnSpc>
                <a:spcPts val="4199"/>
              </a:lnSpc>
              <a:buFont typeface="Arial"/>
              <a:buChar char="•"/>
            </a:pPr>
            <a:r>
              <a:rPr lang="en-US" sz="2799">
                <a:solidFill>
                  <a:srgbClr val="323A30"/>
                </a:solidFill>
                <a:latin typeface="Canva Sans"/>
                <a:ea typeface="Canva Sans"/>
                <a:cs typeface="Canva Sans"/>
                <a:sym typeface="Canva Sans"/>
              </a:rPr>
              <a:t>Sosyal ilişkilerin sağlıklı yürütülmesinde otokontrol becerisi oldukça önemlidir. Otokontrol becerisi gelişmiş bireyler, empati kurma, toplumsal kurallara uyma, uygun sosyal davranışlar sergileme ve çatışma yönetimi gibi konularda daha başarılıdır.</a:t>
            </a:r>
          </a:p>
          <a:p>
            <a:pPr algn="l">
              <a:lnSpc>
                <a:spcPts val="4199"/>
              </a:lnSpc>
            </a:pPr>
          </a:p>
          <a:p>
            <a:pPr algn="l" marL="604519" indent="-302260" lvl="1">
              <a:lnSpc>
                <a:spcPts val="4199"/>
              </a:lnSpc>
              <a:buFont typeface="Arial"/>
              <a:buChar char="•"/>
            </a:pPr>
            <a:r>
              <a:rPr lang="en-US" sz="2799">
                <a:solidFill>
                  <a:srgbClr val="323A30"/>
                </a:solidFill>
                <a:latin typeface="Canva Sans"/>
                <a:ea typeface="Canva Sans"/>
                <a:cs typeface="Canva Sans"/>
                <a:sym typeface="Canva Sans"/>
              </a:rPr>
              <a:t>Otokontrol becerisi sayesinde bireyler, sosyal ortamlarda daha sabırlı, anlayışlı ve saygılı tutum ve davranış sergilemektedir. Bu sayede sosyal ilişkileri güçlenmekte ve daha olumlu etkileşimler kurmaktadırlar.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DAGqfSjy9dg</dc:identifier>
  <dcterms:modified xsi:type="dcterms:W3CDTF">2011-08-01T06:04:30Z</dcterms:modified>
  <cp:revision>1</cp:revision>
  <dc:title>Otokontrol Veli Sunum (Lise)</dc:title>
</cp:coreProperties>
</file>