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Poppins" panose="020B0604020202020204" charset="-94"/>
      <p:regular r:id="rId18"/>
    </p:embeddedFont>
    <p:embeddedFont>
      <p:font typeface="League Spartan" panose="020B0604020202020204" charset="0"/>
      <p:regular r:id="rId19"/>
    </p:embeddedFont>
    <p:embeddedFont>
      <p:font typeface="Dynapuff SemiCondensed" panose="020B0604020202020204" charset="-94"/>
      <p:regular r:id="rId20"/>
    </p:embeddedFont>
    <p:embeddedFont>
      <p:font typeface="Cooper BT Bold" panose="020B0604020202020204" charset="0"/>
      <p:regular r:id="rId21"/>
    </p:embeddedFont>
    <p:embeddedFont>
      <p:font typeface="Calibri" panose="020F0502020204030204" pitchFamily="34" charset="0"/>
      <p:regular r:id="rId22"/>
      <p:bold r:id="rId23"/>
      <p:italic r:id="rId24"/>
      <p:boldItalic r:id="rId25"/>
    </p:embeddedFont>
    <p:embeddedFont>
      <p:font typeface="Just Another Hand" panose="020B0604020202020204" charset="0"/>
      <p:regular r:id="rId26"/>
    </p:embeddedFont>
    <p:embeddedFont>
      <p:font typeface="Arimo"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9" d="100"/>
          <a:sy n="59" d="100"/>
        </p:scale>
        <p:origin x="7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0.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kirklareliram.meb.k12.tr/meb_iys_dosyalar/39/01/171424/dosyalar/2023_09/21114803_OTOKONTROL-VELI-BILGILENDIRME-SUNUSU.pdf" TargetMode="External"/><Relationship Id="rId2" Type="http://schemas.openxmlformats.org/officeDocument/2006/relationships/hyperlink" Target="https://cardakcokpl.meb.k12.tr/meb_iys_dosyalar/20/08/750276/dosyalar/2025_03/19100323_otokontrolvelisunumu.ppt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6CE6"/>
        </a:solidFill>
        <a:effectLst/>
      </p:bgPr>
    </p:bg>
    <p:spTree>
      <p:nvGrpSpPr>
        <p:cNvPr id="1" name=""/>
        <p:cNvGrpSpPr/>
        <p:nvPr/>
      </p:nvGrpSpPr>
      <p:grpSpPr>
        <a:xfrm>
          <a:off x="0" y="0"/>
          <a:ext cx="0" cy="0"/>
          <a:chOff x="0" y="0"/>
          <a:chExt cx="0" cy="0"/>
        </a:xfrm>
      </p:grpSpPr>
      <p:sp>
        <p:nvSpPr>
          <p:cNvPr id="2" name="Freeform 2"/>
          <p:cNvSpPr/>
          <p:nvPr/>
        </p:nvSpPr>
        <p:spPr>
          <a:xfrm>
            <a:off x="-1889093" y="-2025661"/>
            <a:ext cx="4010284" cy="5327672"/>
          </a:xfrm>
          <a:custGeom>
            <a:avLst/>
            <a:gdLst/>
            <a:ahLst/>
            <a:cxnLst/>
            <a:rect l="l" t="t" r="r" b="b"/>
            <a:pathLst>
              <a:path w="4010284" h="5327672">
                <a:moveTo>
                  <a:pt x="0" y="0"/>
                </a:moveTo>
                <a:lnTo>
                  <a:pt x="4010284" y="0"/>
                </a:lnTo>
                <a:lnTo>
                  <a:pt x="4010284" y="5327672"/>
                </a:lnTo>
                <a:lnTo>
                  <a:pt x="0" y="532767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46247">
            <a:off x="-1156514" y="5381726"/>
            <a:ext cx="6088034" cy="7200900"/>
          </a:xfrm>
          <a:custGeom>
            <a:avLst/>
            <a:gdLst/>
            <a:ahLst/>
            <a:cxnLst/>
            <a:rect l="l" t="t" r="r" b="b"/>
            <a:pathLst>
              <a:path w="6088034" h="7200900">
                <a:moveTo>
                  <a:pt x="0" y="0"/>
                </a:moveTo>
                <a:lnTo>
                  <a:pt x="6088034" y="0"/>
                </a:lnTo>
                <a:lnTo>
                  <a:pt x="6088034" y="7200900"/>
                </a:lnTo>
                <a:lnTo>
                  <a:pt x="0" y="72009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0690362">
            <a:off x="12526631" y="-2276459"/>
            <a:ext cx="6088034" cy="7200900"/>
          </a:xfrm>
          <a:custGeom>
            <a:avLst/>
            <a:gdLst/>
            <a:ahLst/>
            <a:cxnLst/>
            <a:rect l="l" t="t" r="r" b="b"/>
            <a:pathLst>
              <a:path w="6088034" h="7200900">
                <a:moveTo>
                  <a:pt x="0" y="0"/>
                </a:moveTo>
                <a:lnTo>
                  <a:pt x="6088034" y="0"/>
                </a:lnTo>
                <a:lnTo>
                  <a:pt x="6088034" y="7200900"/>
                </a:lnTo>
                <a:lnTo>
                  <a:pt x="0" y="72009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10659771">
            <a:off x="15387571" y="7115508"/>
            <a:ext cx="4010284" cy="5327672"/>
          </a:xfrm>
          <a:custGeom>
            <a:avLst/>
            <a:gdLst/>
            <a:ahLst/>
            <a:cxnLst/>
            <a:rect l="l" t="t" r="r" b="b"/>
            <a:pathLst>
              <a:path w="4010284" h="5327672">
                <a:moveTo>
                  <a:pt x="0" y="0"/>
                </a:moveTo>
                <a:lnTo>
                  <a:pt x="4010284" y="0"/>
                </a:lnTo>
                <a:lnTo>
                  <a:pt x="4010284" y="5327672"/>
                </a:lnTo>
                <a:lnTo>
                  <a:pt x="0" y="53276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5635524" y="8680106"/>
            <a:ext cx="6882108" cy="1099238"/>
          </a:xfrm>
          <a:prstGeom prst="rect">
            <a:avLst/>
          </a:prstGeom>
        </p:spPr>
        <p:txBody>
          <a:bodyPr lIns="0" tIns="0" rIns="0" bIns="0" rtlCol="0" anchor="t">
            <a:spAutoFit/>
          </a:bodyPr>
          <a:lstStyle/>
          <a:p>
            <a:pPr algn="ctr">
              <a:lnSpc>
                <a:spcPts val="4376"/>
              </a:lnSpc>
            </a:pPr>
            <a:r>
              <a:rPr lang="en-US" sz="3126" b="1">
                <a:solidFill>
                  <a:srgbClr val="331C2C"/>
                </a:solidFill>
                <a:latin typeface="Cooper BT Bold"/>
                <a:ea typeface="Cooper BT Bold"/>
                <a:cs typeface="Cooper BT Bold"/>
                <a:sym typeface="Cooper BT Bold"/>
              </a:rPr>
              <a:t>Öğretmen Sunumu </a:t>
            </a:r>
          </a:p>
          <a:p>
            <a:pPr algn="ctr">
              <a:lnSpc>
                <a:spcPts val="4376"/>
              </a:lnSpc>
            </a:pPr>
            <a:r>
              <a:rPr lang="en-US" sz="3126" b="1">
                <a:solidFill>
                  <a:srgbClr val="331C2C"/>
                </a:solidFill>
                <a:latin typeface="Cooper BT Bold"/>
                <a:ea typeface="Cooper BT Bold"/>
                <a:cs typeface="Cooper BT Bold"/>
                <a:sym typeface="Cooper BT Bold"/>
              </a:rPr>
              <a:t>(İlkokul)</a:t>
            </a:r>
          </a:p>
        </p:txBody>
      </p:sp>
      <p:sp>
        <p:nvSpPr>
          <p:cNvPr id="7" name="TextBox 7"/>
          <p:cNvSpPr txBox="1"/>
          <p:nvPr/>
        </p:nvSpPr>
        <p:spPr>
          <a:xfrm>
            <a:off x="3325784" y="1673421"/>
            <a:ext cx="10992922" cy="8105923"/>
          </a:xfrm>
          <a:prstGeom prst="rect">
            <a:avLst/>
          </a:prstGeom>
        </p:spPr>
        <p:txBody>
          <a:bodyPr lIns="0" tIns="0" rIns="0" bIns="0" rtlCol="0" anchor="t">
            <a:spAutoFit/>
          </a:bodyPr>
          <a:lstStyle/>
          <a:p>
            <a:pPr algn="ctr">
              <a:lnSpc>
                <a:spcPts val="8611"/>
              </a:lnSpc>
            </a:pPr>
            <a:r>
              <a:rPr lang="en-US" sz="12302">
                <a:solidFill>
                  <a:srgbClr val="331C2C"/>
                </a:solidFill>
                <a:latin typeface="Just Another Hand"/>
                <a:ea typeface="Just Another Hand"/>
                <a:cs typeface="Just Another Hand"/>
                <a:sym typeface="Just Another Hand"/>
              </a:rPr>
              <a:t>OTOKONTROL</a:t>
            </a:r>
          </a:p>
          <a:p>
            <a:pPr algn="ctr">
              <a:lnSpc>
                <a:spcPts val="8611"/>
              </a:lnSpc>
            </a:pPr>
            <a:endParaRPr lang="en-US" sz="12302">
              <a:solidFill>
                <a:srgbClr val="331C2C"/>
              </a:solidFill>
              <a:latin typeface="Just Another Hand"/>
              <a:ea typeface="Just Another Hand"/>
              <a:cs typeface="Just Another Hand"/>
              <a:sym typeface="Just Another Hand"/>
            </a:endParaRPr>
          </a:p>
          <a:p>
            <a:pPr algn="ctr">
              <a:lnSpc>
                <a:spcPts val="8611"/>
              </a:lnSpc>
            </a:pPr>
            <a:r>
              <a:rPr lang="en-US" sz="12302">
                <a:solidFill>
                  <a:srgbClr val="331C2C"/>
                </a:solidFill>
                <a:latin typeface="Just Another Hand"/>
                <a:ea typeface="Just Another Hand"/>
                <a:cs typeface="Just Another Hand"/>
                <a:sym typeface="Just Another Hand"/>
              </a:rPr>
              <a:t>NEDİR?</a:t>
            </a:r>
          </a:p>
          <a:p>
            <a:pPr algn="ctr">
              <a:lnSpc>
                <a:spcPts val="8611"/>
              </a:lnSpc>
            </a:pPr>
            <a:endParaRPr lang="en-US" sz="12302">
              <a:solidFill>
                <a:srgbClr val="331C2C"/>
              </a:solidFill>
              <a:latin typeface="Just Another Hand"/>
              <a:ea typeface="Just Another Hand"/>
              <a:cs typeface="Just Another Hand"/>
              <a:sym typeface="Just Another Hand"/>
            </a:endParaRPr>
          </a:p>
          <a:p>
            <a:pPr algn="ctr">
              <a:lnSpc>
                <a:spcPts val="8611"/>
              </a:lnSpc>
            </a:pPr>
            <a:r>
              <a:rPr lang="en-US" sz="12302">
                <a:solidFill>
                  <a:srgbClr val="331C2C"/>
                </a:solidFill>
                <a:latin typeface="Just Another Hand"/>
                <a:ea typeface="Just Another Hand"/>
                <a:cs typeface="Just Another Hand"/>
                <a:sym typeface="Just Another Hand"/>
              </a:rPr>
              <a:t>NASIL SAĞLANIR?</a:t>
            </a:r>
          </a:p>
          <a:p>
            <a:pPr algn="l">
              <a:lnSpc>
                <a:spcPts val="2382"/>
              </a:lnSpc>
            </a:pPr>
            <a:r>
              <a:rPr lang="en-US" sz="1701">
                <a:solidFill>
                  <a:srgbClr val="331C2C"/>
                </a:solidFill>
                <a:latin typeface="Arimo"/>
                <a:ea typeface="Arimo"/>
                <a:cs typeface="Arimo"/>
                <a:sym typeface="Arimo"/>
              </a:rPr>
              <a:t> </a:t>
            </a:r>
          </a:p>
          <a:p>
            <a:pPr algn="ctr">
              <a:lnSpc>
                <a:spcPts val="8611"/>
              </a:lnSpc>
            </a:pPr>
            <a:endParaRPr lang="en-US" sz="1701">
              <a:solidFill>
                <a:srgbClr val="331C2C"/>
              </a:solidFill>
              <a:latin typeface="Arimo"/>
              <a:ea typeface="Arimo"/>
              <a:cs typeface="Arimo"/>
              <a:sym typeface="Arimo"/>
            </a:endParaRPr>
          </a:p>
          <a:p>
            <a:pPr algn="ctr">
              <a:lnSpc>
                <a:spcPts val="8611"/>
              </a:lnSpc>
            </a:pPr>
            <a:endParaRPr lang="en-US" sz="1701">
              <a:solidFill>
                <a:srgbClr val="331C2C"/>
              </a:solidFill>
              <a:latin typeface="Arimo"/>
              <a:ea typeface="Arimo"/>
              <a:cs typeface="Arimo"/>
              <a:sym typeface="Arimo"/>
            </a:endParaRPr>
          </a:p>
        </p:txBody>
      </p:sp>
      <p:sp>
        <p:nvSpPr>
          <p:cNvPr id="9" name="Freeform 9"/>
          <p:cNvSpPr/>
          <p:nvPr/>
        </p:nvSpPr>
        <p:spPr>
          <a:xfrm>
            <a:off x="15858511" y="8140911"/>
            <a:ext cx="2429489" cy="2146089"/>
          </a:xfrm>
          <a:custGeom>
            <a:avLst/>
            <a:gdLst/>
            <a:ahLst/>
            <a:cxnLst/>
            <a:rect l="l" t="t" r="r" b="b"/>
            <a:pathLst>
              <a:path w="2429489" h="2146089">
                <a:moveTo>
                  <a:pt x="0" y="0"/>
                </a:moveTo>
                <a:lnTo>
                  <a:pt x="2429489" y="0"/>
                </a:lnTo>
                <a:lnTo>
                  <a:pt x="2429489" y="2146089"/>
                </a:lnTo>
                <a:lnTo>
                  <a:pt x="0" y="2146089"/>
                </a:lnTo>
                <a:lnTo>
                  <a:pt x="0" y="0"/>
                </a:lnTo>
                <a:close/>
              </a:path>
            </a:pathLst>
          </a:custGeom>
          <a:blipFill>
            <a:blip r:embed="rId10"/>
            <a:stretch>
              <a:fillRect/>
            </a:stretch>
          </a:blipFill>
        </p:spPr>
      </p:sp>
      <p:pic>
        <p:nvPicPr>
          <p:cNvPr id="10" name="Resim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470" y="7983558"/>
            <a:ext cx="2088479" cy="19972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96660" y="8470436"/>
            <a:ext cx="1159060" cy="115906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FEFF"/>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0690362">
            <a:off x="14516937" y="-1346836"/>
            <a:ext cx="4134546" cy="4890324"/>
          </a:xfrm>
          <a:custGeom>
            <a:avLst/>
            <a:gdLst/>
            <a:ahLst/>
            <a:cxnLst/>
            <a:rect l="l" t="t" r="r" b="b"/>
            <a:pathLst>
              <a:path w="4134546" h="4890324">
                <a:moveTo>
                  <a:pt x="0" y="0"/>
                </a:moveTo>
                <a:lnTo>
                  <a:pt x="4134546" y="0"/>
                </a:lnTo>
                <a:lnTo>
                  <a:pt x="4134546" y="4890323"/>
                </a:lnTo>
                <a:lnTo>
                  <a:pt x="0" y="48903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665646">
            <a:off x="-607849" y="7151772"/>
            <a:ext cx="4135775" cy="4891777"/>
          </a:xfrm>
          <a:custGeom>
            <a:avLst/>
            <a:gdLst/>
            <a:ahLst/>
            <a:cxnLst/>
            <a:rect l="l" t="t" r="r" b="b"/>
            <a:pathLst>
              <a:path w="4135775" h="4891777">
                <a:moveTo>
                  <a:pt x="0" y="0"/>
                </a:moveTo>
                <a:lnTo>
                  <a:pt x="4135775" y="0"/>
                </a:lnTo>
                <a:lnTo>
                  <a:pt x="4135775" y="4891776"/>
                </a:lnTo>
                <a:lnTo>
                  <a:pt x="0" y="48917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1643148" y="1496496"/>
            <a:ext cx="15616152" cy="622912"/>
          </a:xfrm>
          <a:prstGeom prst="rect">
            <a:avLst/>
          </a:prstGeom>
        </p:spPr>
        <p:txBody>
          <a:bodyPr lIns="0" tIns="0" rIns="0" bIns="0" rtlCol="0" anchor="t">
            <a:spAutoFit/>
          </a:bodyPr>
          <a:lstStyle/>
          <a:p>
            <a:pPr algn="l">
              <a:lnSpc>
                <a:spcPts val="5041"/>
              </a:lnSpc>
            </a:pPr>
            <a:r>
              <a:rPr lang="en-US" sz="3600">
                <a:solidFill>
                  <a:srgbClr val="3F2E3E"/>
                </a:solidFill>
                <a:latin typeface="Dynapuff SemiCondensed"/>
                <a:ea typeface="Dynapuff SemiCondensed"/>
                <a:cs typeface="Dynapuff SemiCondensed"/>
                <a:sym typeface="Dynapuff SemiCondensed"/>
              </a:rPr>
              <a:t>ÇOCUKTA OTOKONTROL GELİŞİMİNİ ZORLAŞTIRAN DAVRANIŞ KALIPLARI</a:t>
            </a:r>
          </a:p>
        </p:txBody>
      </p:sp>
      <p:sp>
        <p:nvSpPr>
          <p:cNvPr id="8" name="Freeform 8"/>
          <p:cNvSpPr/>
          <p:nvPr/>
        </p:nvSpPr>
        <p:spPr>
          <a:xfrm flipH="1">
            <a:off x="1956735" y="2576608"/>
            <a:ext cx="4678165" cy="6431760"/>
          </a:xfrm>
          <a:custGeom>
            <a:avLst/>
            <a:gdLst/>
            <a:ahLst/>
            <a:cxnLst/>
            <a:rect l="l" t="t" r="r" b="b"/>
            <a:pathLst>
              <a:path w="4678165" h="6431760">
                <a:moveTo>
                  <a:pt x="4678165" y="0"/>
                </a:moveTo>
                <a:lnTo>
                  <a:pt x="0" y="0"/>
                </a:lnTo>
                <a:lnTo>
                  <a:pt x="0" y="6431760"/>
                </a:lnTo>
                <a:lnTo>
                  <a:pt x="4678165" y="6431760"/>
                </a:lnTo>
                <a:lnTo>
                  <a:pt x="4678165" y="0"/>
                </a:lnTo>
                <a:close/>
              </a:path>
            </a:pathLst>
          </a:custGeom>
          <a:blipFill>
            <a:blip r:embed="rId6"/>
            <a:stretch>
              <a:fillRect l="-18872" b="-27602"/>
            </a:stretch>
          </a:blipFill>
        </p:spPr>
      </p:sp>
      <p:sp>
        <p:nvSpPr>
          <p:cNvPr id="9" name="TextBox 9"/>
          <p:cNvSpPr txBox="1"/>
          <p:nvPr/>
        </p:nvSpPr>
        <p:spPr>
          <a:xfrm>
            <a:off x="3694727" y="2863283"/>
            <a:ext cx="2940173" cy="86992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Yanlış ebeveyn tutumu sergilemek</a:t>
            </a:r>
          </a:p>
        </p:txBody>
      </p:sp>
      <p:sp>
        <p:nvSpPr>
          <p:cNvPr id="10" name="TextBox 10"/>
          <p:cNvSpPr txBox="1"/>
          <p:nvPr/>
        </p:nvSpPr>
        <p:spPr>
          <a:xfrm>
            <a:off x="3694727" y="4514259"/>
            <a:ext cx="2940173" cy="86992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Rutin oluşturmamak</a:t>
            </a:r>
          </a:p>
        </p:txBody>
      </p:sp>
      <p:sp>
        <p:nvSpPr>
          <p:cNvPr id="11" name="TextBox 11"/>
          <p:cNvSpPr txBox="1"/>
          <p:nvPr/>
        </p:nvSpPr>
        <p:spPr>
          <a:xfrm>
            <a:off x="3694727" y="5946160"/>
            <a:ext cx="2940173" cy="130807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Sorumluluklarıyla ilgili zorlama yapmak</a:t>
            </a:r>
          </a:p>
        </p:txBody>
      </p:sp>
      <p:sp>
        <p:nvSpPr>
          <p:cNvPr id="12" name="TextBox 12"/>
          <p:cNvSpPr txBox="1"/>
          <p:nvPr/>
        </p:nvSpPr>
        <p:spPr>
          <a:xfrm>
            <a:off x="3694727" y="7597137"/>
            <a:ext cx="2940173" cy="130807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Çocuğa fikrini sormamak, saygı göstermemek</a:t>
            </a:r>
          </a:p>
        </p:txBody>
      </p:sp>
      <p:sp>
        <p:nvSpPr>
          <p:cNvPr id="13" name="Freeform 13"/>
          <p:cNvSpPr/>
          <p:nvPr/>
        </p:nvSpPr>
        <p:spPr>
          <a:xfrm flipH="1">
            <a:off x="10421160" y="2618206"/>
            <a:ext cx="4678165" cy="6431760"/>
          </a:xfrm>
          <a:custGeom>
            <a:avLst/>
            <a:gdLst/>
            <a:ahLst/>
            <a:cxnLst/>
            <a:rect l="l" t="t" r="r" b="b"/>
            <a:pathLst>
              <a:path w="4678165" h="6431760">
                <a:moveTo>
                  <a:pt x="4678166" y="0"/>
                </a:moveTo>
                <a:lnTo>
                  <a:pt x="0" y="0"/>
                </a:lnTo>
                <a:lnTo>
                  <a:pt x="0" y="6431760"/>
                </a:lnTo>
                <a:lnTo>
                  <a:pt x="4678166" y="6431760"/>
                </a:lnTo>
                <a:lnTo>
                  <a:pt x="4678166" y="0"/>
                </a:lnTo>
                <a:close/>
              </a:path>
            </a:pathLst>
          </a:custGeom>
          <a:blipFill>
            <a:blip r:embed="rId6"/>
            <a:stretch>
              <a:fillRect l="-18872" b="-27602"/>
            </a:stretch>
          </a:blipFill>
        </p:spPr>
      </p:sp>
      <p:sp>
        <p:nvSpPr>
          <p:cNvPr id="14" name="TextBox 14"/>
          <p:cNvSpPr txBox="1"/>
          <p:nvPr/>
        </p:nvSpPr>
        <p:spPr>
          <a:xfrm>
            <a:off x="12159152" y="2863283"/>
            <a:ext cx="2940173" cy="86992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Tutarsız davranışlar göstermek</a:t>
            </a:r>
          </a:p>
        </p:txBody>
      </p:sp>
      <p:sp>
        <p:nvSpPr>
          <p:cNvPr id="15" name="TextBox 15"/>
          <p:cNvSpPr txBox="1"/>
          <p:nvPr/>
        </p:nvSpPr>
        <p:spPr>
          <a:xfrm>
            <a:off x="12159152" y="7597137"/>
            <a:ext cx="2940173" cy="130807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Çocuğun ilerlemesini yok saymak</a:t>
            </a:r>
          </a:p>
        </p:txBody>
      </p:sp>
      <p:sp>
        <p:nvSpPr>
          <p:cNvPr id="16" name="TextBox 16"/>
          <p:cNvSpPr txBox="1"/>
          <p:nvPr/>
        </p:nvSpPr>
        <p:spPr>
          <a:xfrm>
            <a:off x="12159152" y="6116961"/>
            <a:ext cx="2940173" cy="130807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Olumsuz davranışlarla model olmak</a:t>
            </a:r>
          </a:p>
        </p:txBody>
      </p:sp>
      <p:sp>
        <p:nvSpPr>
          <p:cNvPr id="17" name="TextBox 17"/>
          <p:cNvSpPr txBox="1"/>
          <p:nvPr/>
        </p:nvSpPr>
        <p:spPr>
          <a:xfrm>
            <a:off x="12159152" y="4679962"/>
            <a:ext cx="2940173" cy="869926"/>
          </a:xfrm>
          <a:prstGeom prst="rect">
            <a:avLst/>
          </a:prstGeom>
        </p:spPr>
        <p:txBody>
          <a:bodyPr lIns="0" tIns="0" rIns="0" bIns="0" rtlCol="0" anchor="t">
            <a:spAutoFit/>
          </a:bodyPr>
          <a:lstStyle/>
          <a:p>
            <a:pPr algn="l">
              <a:lnSpc>
                <a:spcPts val="3501"/>
              </a:lnSpc>
            </a:pPr>
            <a:r>
              <a:rPr lang="en-US" sz="2500">
                <a:solidFill>
                  <a:srgbClr val="FFFFFF"/>
                </a:solidFill>
                <a:latin typeface="Dynapuff SemiCondensed"/>
                <a:ea typeface="Dynapuff SemiCondensed"/>
                <a:cs typeface="Dynapuff SemiCondensed"/>
                <a:sym typeface="Dynapuff SemiCondensed"/>
              </a:rPr>
              <a:t>Şiddet davranışı sergilemek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8107" y="240656"/>
            <a:ext cx="11049868" cy="9805688"/>
            <a:chOff x="0" y="0"/>
            <a:chExt cx="2910253" cy="2582568"/>
          </a:xfrm>
        </p:grpSpPr>
        <p:sp>
          <p:nvSpPr>
            <p:cNvPr id="3" name="Freeform 3"/>
            <p:cNvSpPr/>
            <p:nvPr/>
          </p:nvSpPr>
          <p:spPr>
            <a:xfrm>
              <a:off x="0" y="0"/>
              <a:ext cx="2910253" cy="2582568"/>
            </a:xfrm>
            <a:custGeom>
              <a:avLst/>
              <a:gdLst/>
              <a:ahLst/>
              <a:cxnLst/>
              <a:rect l="l" t="t" r="r" b="b"/>
              <a:pathLst>
                <a:path w="2910253" h="2582568">
                  <a:moveTo>
                    <a:pt x="35732" y="0"/>
                  </a:moveTo>
                  <a:lnTo>
                    <a:pt x="2874521" y="0"/>
                  </a:lnTo>
                  <a:cubicBezTo>
                    <a:pt x="2894256" y="0"/>
                    <a:pt x="2910253" y="15998"/>
                    <a:pt x="2910253" y="35732"/>
                  </a:cubicBezTo>
                  <a:lnTo>
                    <a:pt x="2910253" y="2546836"/>
                  </a:lnTo>
                  <a:cubicBezTo>
                    <a:pt x="2910253" y="2556312"/>
                    <a:pt x="2906489" y="2565401"/>
                    <a:pt x="2899788" y="2572102"/>
                  </a:cubicBezTo>
                  <a:cubicBezTo>
                    <a:pt x="2893087" y="2578803"/>
                    <a:pt x="2883998" y="2582568"/>
                    <a:pt x="2874521" y="2582568"/>
                  </a:cubicBezTo>
                  <a:lnTo>
                    <a:pt x="35732" y="2582568"/>
                  </a:lnTo>
                  <a:cubicBezTo>
                    <a:pt x="26256" y="2582568"/>
                    <a:pt x="17167" y="2578803"/>
                    <a:pt x="10466" y="2572102"/>
                  </a:cubicBezTo>
                  <a:cubicBezTo>
                    <a:pt x="3765" y="2565401"/>
                    <a:pt x="0" y="2556312"/>
                    <a:pt x="0" y="2546836"/>
                  </a:cubicBezTo>
                  <a:lnTo>
                    <a:pt x="0" y="35732"/>
                  </a:lnTo>
                  <a:cubicBezTo>
                    <a:pt x="0" y="26256"/>
                    <a:pt x="3765" y="17167"/>
                    <a:pt x="10466" y="10466"/>
                  </a:cubicBezTo>
                  <a:cubicBezTo>
                    <a:pt x="17167" y="3765"/>
                    <a:pt x="26256" y="0"/>
                    <a:pt x="35732" y="0"/>
                  </a:cubicBezTo>
                  <a:close/>
                </a:path>
              </a:pathLst>
            </a:custGeom>
            <a:gradFill rotWithShape="1">
              <a:gsLst>
                <a:gs pos="0">
                  <a:srgbClr val="5170FF">
                    <a:alpha val="100000"/>
                  </a:srgbClr>
                </a:gs>
                <a:gs pos="100000">
                  <a:srgbClr val="FF66C4">
                    <a:alpha val="100000"/>
                  </a:srgbClr>
                </a:gs>
              </a:gsLst>
              <a:lin ang="0"/>
            </a:gradFill>
          </p:spPr>
        </p:sp>
        <p:sp>
          <p:nvSpPr>
            <p:cNvPr id="4" name="TextBox 4"/>
            <p:cNvSpPr txBox="1"/>
            <p:nvPr/>
          </p:nvSpPr>
          <p:spPr>
            <a:xfrm>
              <a:off x="0" y="-47625"/>
              <a:ext cx="2910253" cy="26301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74899" y="762032"/>
            <a:ext cx="1868266" cy="18682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174899" y="4529249"/>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404329" y="780361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835035" y="7299898"/>
            <a:ext cx="3101266" cy="3176713"/>
          </a:xfrm>
          <a:custGeom>
            <a:avLst/>
            <a:gdLst/>
            <a:ahLst/>
            <a:cxnLst/>
            <a:rect l="l" t="t" r="r" b="b"/>
            <a:pathLst>
              <a:path w="3101266" h="3176713">
                <a:moveTo>
                  <a:pt x="0" y="0"/>
                </a:moveTo>
                <a:lnTo>
                  <a:pt x="3101266" y="0"/>
                </a:lnTo>
                <a:lnTo>
                  <a:pt x="3101266" y="3176713"/>
                </a:lnTo>
                <a:lnTo>
                  <a:pt x="0" y="3176713"/>
                </a:lnTo>
                <a:lnTo>
                  <a:pt x="0" y="0"/>
                </a:lnTo>
                <a:close/>
              </a:path>
            </a:pathLst>
          </a:custGeom>
          <a:blipFill>
            <a:blip r:embed="rId2"/>
            <a:stretch>
              <a:fillRect/>
            </a:stretch>
          </a:blipFill>
        </p:spPr>
      </p:sp>
      <p:sp>
        <p:nvSpPr>
          <p:cNvPr id="15" name="TextBox 15"/>
          <p:cNvSpPr txBox="1"/>
          <p:nvPr/>
        </p:nvSpPr>
        <p:spPr>
          <a:xfrm>
            <a:off x="6289614" y="1044908"/>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1</a:t>
            </a:r>
          </a:p>
        </p:txBody>
      </p:sp>
      <p:sp>
        <p:nvSpPr>
          <p:cNvPr id="16" name="TextBox 16"/>
          <p:cNvSpPr txBox="1"/>
          <p:nvPr/>
        </p:nvSpPr>
        <p:spPr>
          <a:xfrm>
            <a:off x="6296225" y="4795393"/>
            <a:ext cx="1638836" cy="1335977"/>
          </a:xfrm>
          <a:prstGeom prst="rect">
            <a:avLst/>
          </a:prstGeom>
        </p:spPr>
        <p:txBody>
          <a:bodyPr lIns="0" tIns="0" rIns="0" bIns="0" rtlCol="0" anchor="t">
            <a:spAutoFit/>
          </a:bodyPr>
          <a:lstStyle/>
          <a:p>
            <a:pPr algn="ctr">
              <a:lnSpc>
                <a:spcPts val="11002"/>
              </a:lnSpc>
            </a:pPr>
            <a:r>
              <a:rPr lang="en-US" sz="7859" b="1" dirty="0">
                <a:solidFill>
                  <a:srgbClr val="5E17EB"/>
                </a:solidFill>
                <a:latin typeface="League Spartan"/>
                <a:ea typeface="League Spartan"/>
                <a:cs typeface="League Spartan"/>
                <a:sym typeface="League Spartan"/>
              </a:rPr>
              <a:t>2</a:t>
            </a:r>
          </a:p>
        </p:txBody>
      </p:sp>
      <p:sp>
        <p:nvSpPr>
          <p:cNvPr id="17" name="TextBox 17"/>
          <p:cNvSpPr txBox="1"/>
          <p:nvPr/>
        </p:nvSpPr>
        <p:spPr>
          <a:xfrm>
            <a:off x="6519044" y="8144066"/>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3</a:t>
            </a:r>
          </a:p>
        </p:txBody>
      </p:sp>
      <p:sp>
        <p:nvSpPr>
          <p:cNvPr id="18" name="TextBox 18"/>
          <p:cNvSpPr txBox="1"/>
          <p:nvPr/>
        </p:nvSpPr>
        <p:spPr>
          <a:xfrm>
            <a:off x="8157880" y="1850609"/>
            <a:ext cx="9649908" cy="1473651"/>
          </a:xfrm>
          <a:prstGeom prst="rect">
            <a:avLst/>
          </a:prstGeom>
        </p:spPr>
        <p:txBody>
          <a:bodyPr lIns="0" tIns="0" rIns="0" bIns="0" rtlCol="0" anchor="t">
            <a:spAutoFit/>
          </a:bodyPr>
          <a:lstStyle/>
          <a:p>
            <a:pPr algn="l">
              <a:lnSpc>
                <a:spcPts val="3825"/>
              </a:lnSpc>
              <a:spcBef>
                <a:spcPct val="0"/>
              </a:spcBef>
            </a:pPr>
            <a:r>
              <a:rPr lang="en-US" sz="2732">
                <a:solidFill>
                  <a:srgbClr val="FFFFFF"/>
                </a:solidFill>
                <a:latin typeface="Poppins"/>
                <a:ea typeface="Poppins"/>
                <a:cs typeface="Poppins"/>
                <a:sym typeface="Poppins"/>
              </a:rPr>
              <a:t>Bir problemle karşılaştığında tepkilerini kontrol etmesine yardımcı olmak, duygu kontrolü sağlamasını desteklemek oto kontrol sürecinde faydalıdır.</a:t>
            </a:r>
          </a:p>
        </p:txBody>
      </p:sp>
      <p:sp>
        <p:nvSpPr>
          <p:cNvPr id="19" name="TextBox 19"/>
          <p:cNvSpPr txBox="1"/>
          <p:nvPr/>
        </p:nvSpPr>
        <p:spPr>
          <a:xfrm>
            <a:off x="224376" y="2843869"/>
            <a:ext cx="6703731" cy="4660445"/>
          </a:xfrm>
          <a:prstGeom prst="rect">
            <a:avLst/>
          </a:prstGeom>
        </p:spPr>
        <p:txBody>
          <a:bodyPr lIns="0" tIns="0" rIns="0" bIns="0" rtlCol="0" anchor="t">
            <a:spAutoFit/>
          </a:bodyPr>
          <a:lstStyle/>
          <a:p>
            <a:pPr algn="l">
              <a:lnSpc>
                <a:spcPts val="6150"/>
              </a:lnSpc>
            </a:pPr>
            <a:r>
              <a:rPr lang="en-US" sz="4392" dirty="0">
                <a:solidFill>
                  <a:srgbClr val="5E17EB"/>
                </a:solidFill>
                <a:latin typeface="Dynapuff SemiCondensed"/>
                <a:ea typeface="Dynapuff SemiCondensed"/>
                <a:cs typeface="Dynapuff SemiCondensed"/>
                <a:sym typeface="Dynapuff SemiCondensed"/>
              </a:rPr>
              <a:t> ÇOCUKLARA/ÖĞRENCİLERE</a:t>
            </a:r>
          </a:p>
          <a:p>
            <a:pPr algn="l">
              <a:lnSpc>
                <a:spcPts val="6150"/>
              </a:lnSpc>
            </a:pPr>
            <a:endParaRPr lang="en-US" sz="4392" dirty="0">
              <a:solidFill>
                <a:srgbClr val="5E17EB"/>
              </a:solidFill>
              <a:latin typeface="Dynapuff SemiCondensed"/>
              <a:ea typeface="Dynapuff SemiCondensed"/>
              <a:cs typeface="Dynapuff SemiCondensed"/>
              <a:sym typeface="Dynapuff SemiCondensed"/>
            </a:endParaRPr>
          </a:p>
          <a:p>
            <a:pPr algn="l">
              <a:lnSpc>
                <a:spcPts val="6150"/>
              </a:lnSpc>
            </a:pPr>
            <a:r>
              <a:rPr lang="en-US" sz="4392" dirty="0">
                <a:solidFill>
                  <a:srgbClr val="5E17EB"/>
                </a:solidFill>
                <a:latin typeface="Dynapuff SemiCondensed"/>
                <a:ea typeface="Dynapuff SemiCondensed"/>
                <a:cs typeface="Dynapuff SemiCondensed"/>
                <a:sym typeface="Dynapuff SemiCondensed"/>
              </a:rPr>
              <a:t>   OTOKONTROL BECERİSİ</a:t>
            </a:r>
          </a:p>
          <a:p>
            <a:pPr algn="l">
              <a:lnSpc>
                <a:spcPts val="6150"/>
              </a:lnSpc>
            </a:pPr>
            <a:r>
              <a:rPr lang="en-US" sz="4392" dirty="0">
                <a:solidFill>
                  <a:srgbClr val="5E17EB"/>
                </a:solidFill>
                <a:latin typeface="Dynapuff SemiCondensed"/>
                <a:ea typeface="Dynapuff SemiCondensed"/>
                <a:cs typeface="Dynapuff SemiCondensed"/>
                <a:sym typeface="Dynapuff SemiCondensed"/>
              </a:rPr>
              <a:t> </a:t>
            </a:r>
          </a:p>
          <a:p>
            <a:pPr algn="l">
              <a:lnSpc>
                <a:spcPts val="6150"/>
              </a:lnSpc>
            </a:pPr>
            <a:r>
              <a:rPr lang="en-US" sz="4392" dirty="0">
                <a:solidFill>
                  <a:srgbClr val="5E17EB"/>
                </a:solidFill>
                <a:latin typeface="Dynapuff SemiCondensed"/>
                <a:ea typeface="Dynapuff SemiCondensed"/>
                <a:cs typeface="Dynapuff SemiCondensed"/>
                <a:sym typeface="Dynapuff SemiCondensed"/>
              </a:rPr>
              <a:t>    NASIL KAZANDIRILIR?</a:t>
            </a:r>
          </a:p>
          <a:p>
            <a:pPr algn="l">
              <a:lnSpc>
                <a:spcPts val="6150"/>
              </a:lnSpc>
            </a:pPr>
            <a:endParaRPr lang="en-US" sz="4392" dirty="0">
              <a:solidFill>
                <a:srgbClr val="5E17EB"/>
              </a:solidFill>
              <a:latin typeface="Dynapuff SemiCondensed"/>
              <a:ea typeface="Dynapuff SemiCondensed"/>
              <a:cs typeface="Dynapuff SemiCondensed"/>
              <a:sym typeface="Dynapuff SemiCondensed"/>
            </a:endParaRPr>
          </a:p>
        </p:txBody>
      </p:sp>
      <p:sp>
        <p:nvSpPr>
          <p:cNvPr id="20" name="TextBox 20"/>
          <p:cNvSpPr txBox="1"/>
          <p:nvPr/>
        </p:nvSpPr>
        <p:spPr>
          <a:xfrm>
            <a:off x="8224090" y="707735"/>
            <a:ext cx="9820096" cy="931521"/>
          </a:xfrm>
          <a:prstGeom prst="rect">
            <a:avLst/>
          </a:prstGeom>
        </p:spPr>
        <p:txBody>
          <a:bodyPr lIns="0" tIns="0" rIns="0" bIns="0" rtlCol="0" anchor="t">
            <a:spAutoFit/>
          </a:bodyPr>
          <a:lstStyle/>
          <a:p>
            <a:pPr algn="l">
              <a:lnSpc>
                <a:spcPts val="3781"/>
              </a:lnSpc>
            </a:pPr>
            <a:r>
              <a:rPr lang="en-US" sz="2700" u="sng">
                <a:solidFill>
                  <a:srgbClr val="FFFFFF"/>
                </a:solidFill>
                <a:latin typeface="Dynapuff SemiCondensed"/>
                <a:ea typeface="Dynapuff SemiCondensed"/>
                <a:cs typeface="Dynapuff SemiCondensed"/>
                <a:sym typeface="Dynapuff SemiCondensed"/>
              </a:rPr>
              <a:t>PROBLEM ÇÖZME BECERİLERİNİ GELİŞTİRMELERİNE YARDIMCI OLMALIYIZ</a:t>
            </a:r>
          </a:p>
        </p:txBody>
      </p:sp>
      <p:sp>
        <p:nvSpPr>
          <p:cNvPr id="21" name="TextBox 21"/>
          <p:cNvSpPr txBox="1"/>
          <p:nvPr/>
        </p:nvSpPr>
        <p:spPr>
          <a:xfrm>
            <a:off x="8224090" y="4072708"/>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SORUMLULUK VERMELİYİZ</a:t>
            </a:r>
          </a:p>
        </p:txBody>
      </p:sp>
      <p:sp>
        <p:nvSpPr>
          <p:cNvPr id="22" name="TextBox 22"/>
          <p:cNvSpPr txBox="1"/>
          <p:nvPr/>
        </p:nvSpPr>
        <p:spPr>
          <a:xfrm>
            <a:off x="8272595" y="7823415"/>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SABIRLI OLMALIYIZ</a:t>
            </a:r>
          </a:p>
        </p:txBody>
      </p:sp>
      <p:sp>
        <p:nvSpPr>
          <p:cNvPr id="23" name="TextBox 23"/>
          <p:cNvSpPr txBox="1"/>
          <p:nvPr/>
        </p:nvSpPr>
        <p:spPr>
          <a:xfrm>
            <a:off x="8224090" y="4804918"/>
            <a:ext cx="9716118" cy="2843981"/>
          </a:xfrm>
          <a:prstGeom prst="rect">
            <a:avLst/>
          </a:prstGeom>
        </p:spPr>
        <p:txBody>
          <a:bodyPr lIns="0" tIns="0" rIns="0" bIns="0" rtlCol="0" anchor="t">
            <a:spAutoFit/>
          </a:bodyPr>
          <a:lstStyle/>
          <a:p>
            <a:pPr algn="l">
              <a:lnSpc>
                <a:spcPts val="3685"/>
              </a:lnSpc>
              <a:spcBef>
                <a:spcPct val="0"/>
              </a:spcBef>
            </a:pPr>
            <a:r>
              <a:rPr lang="en-US" sz="2632">
                <a:solidFill>
                  <a:srgbClr val="FFFFFF"/>
                </a:solidFill>
                <a:latin typeface="Poppins"/>
                <a:ea typeface="Poppins"/>
                <a:cs typeface="Poppins"/>
                <a:sym typeface="Poppins"/>
              </a:rPr>
              <a:t>Çocuğun yaşına uygun sorumluluklar verilmeli ve sorumluluklarını yerine getirmediğinde sonuçlarıyla yüzleşmesi sağlanmalıdır. Bu durumun yok sayılması, önemsenmemesi otokontrol gelişimini olumsuz yönde etkiler.</a:t>
            </a:r>
          </a:p>
          <a:p>
            <a:pPr algn="l">
              <a:lnSpc>
                <a:spcPts val="4105"/>
              </a:lnSpc>
              <a:spcBef>
                <a:spcPct val="0"/>
              </a:spcBef>
            </a:pPr>
            <a:endParaRPr lang="en-US" sz="2632">
              <a:solidFill>
                <a:srgbClr val="FFFFFF"/>
              </a:solidFill>
              <a:latin typeface="Poppins"/>
              <a:ea typeface="Poppins"/>
              <a:cs typeface="Poppins"/>
              <a:sym typeface="Poppins"/>
            </a:endParaRPr>
          </a:p>
        </p:txBody>
      </p:sp>
      <p:sp>
        <p:nvSpPr>
          <p:cNvPr id="24" name="TextBox 24"/>
          <p:cNvSpPr txBox="1"/>
          <p:nvPr/>
        </p:nvSpPr>
        <p:spPr>
          <a:xfrm>
            <a:off x="8328068" y="8382707"/>
            <a:ext cx="9716118" cy="2377256"/>
          </a:xfrm>
          <a:prstGeom prst="rect">
            <a:avLst/>
          </a:prstGeom>
        </p:spPr>
        <p:txBody>
          <a:bodyPr lIns="0" tIns="0" rIns="0" bIns="0" rtlCol="0" anchor="t">
            <a:spAutoFit/>
          </a:bodyPr>
          <a:lstStyle/>
          <a:p>
            <a:pPr algn="l">
              <a:lnSpc>
                <a:spcPts val="3685"/>
              </a:lnSpc>
            </a:pPr>
            <a:r>
              <a:rPr lang="en-US" sz="2632">
                <a:solidFill>
                  <a:srgbClr val="FFFFFF"/>
                </a:solidFill>
                <a:latin typeface="Poppins"/>
                <a:ea typeface="Poppins"/>
                <a:cs typeface="Poppins"/>
                <a:sym typeface="Poppins"/>
              </a:rPr>
              <a:t>Yeni bir davranış kazanmak bir anda olan bir durum değildir. Görmek istediğimiz davranışın yerleşmesi, pekişmesi bir süreçtir. Bu süreçte sabırlı olunmalıdır.</a:t>
            </a:r>
          </a:p>
          <a:p>
            <a:pPr algn="l">
              <a:lnSpc>
                <a:spcPts val="3685"/>
              </a:lnSpc>
              <a:spcBef>
                <a:spcPct val="0"/>
              </a:spcBef>
            </a:pPr>
            <a:endParaRPr lang="en-US" sz="2632">
              <a:solidFill>
                <a:srgbClr val="FFFFFF"/>
              </a:solidFill>
              <a:latin typeface="Poppins"/>
              <a:ea typeface="Poppins"/>
              <a:cs typeface="Poppins"/>
              <a:sym typeface="Poppins"/>
            </a:endParaRPr>
          </a:p>
          <a:p>
            <a:pPr algn="l">
              <a:lnSpc>
                <a:spcPts val="4105"/>
              </a:lnSpc>
              <a:spcBef>
                <a:spcPct val="0"/>
              </a:spcBef>
            </a:pPr>
            <a:endParaRPr lang="en-US" sz="2632">
              <a:solidFill>
                <a:srgbClr val="FFFFFF"/>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8107" y="240656"/>
            <a:ext cx="11049868" cy="9805688"/>
            <a:chOff x="0" y="0"/>
            <a:chExt cx="2910253" cy="2582568"/>
          </a:xfrm>
        </p:grpSpPr>
        <p:sp>
          <p:nvSpPr>
            <p:cNvPr id="3" name="Freeform 3"/>
            <p:cNvSpPr/>
            <p:nvPr/>
          </p:nvSpPr>
          <p:spPr>
            <a:xfrm>
              <a:off x="0" y="0"/>
              <a:ext cx="2910253" cy="2582568"/>
            </a:xfrm>
            <a:custGeom>
              <a:avLst/>
              <a:gdLst/>
              <a:ahLst/>
              <a:cxnLst/>
              <a:rect l="l" t="t" r="r" b="b"/>
              <a:pathLst>
                <a:path w="2910253" h="2582568">
                  <a:moveTo>
                    <a:pt x="35732" y="0"/>
                  </a:moveTo>
                  <a:lnTo>
                    <a:pt x="2874521" y="0"/>
                  </a:lnTo>
                  <a:cubicBezTo>
                    <a:pt x="2894256" y="0"/>
                    <a:pt x="2910253" y="15998"/>
                    <a:pt x="2910253" y="35732"/>
                  </a:cubicBezTo>
                  <a:lnTo>
                    <a:pt x="2910253" y="2546836"/>
                  </a:lnTo>
                  <a:cubicBezTo>
                    <a:pt x="2910253" y="2556312"/>
                    <a:pt x="2906489" y="2565401"/>
                    <a:pt x="2899788" y="2572102"/>
                  </a:cubicBezTo>
                  <a:cubicBezTo>
                    <a:pt x="2893087" y="2578803"/>
                    <a:pt x="2883998" y="2582568"/>
                    <a:pt x="2874521" y="2582568"/>
                  </a:cubicBezTo>
                  <a:lnTo>
                    <a:pt x="35732" y="2582568"/>
                  </a:lnTo>
                  <a:cubicBezTo>
                    <a:pt x="26256" y="2582568"/>
                    <a:pt x="17167" y="2578803"/>
                    <a:pt x="10466" y="2572102"/>
                  </a:cubicBezTo>
                  <a:cubicBezTo>
                    <a:pt x="3765" y="2565401"/>
                    <a:pt x="0" y="2556312"/>
                    <a:pt x="0" y="2546836"/>
                  </a:cubicBezTo>
                  <a:lnTo>
                    <a:pt x="0" y="35732"/>
                  </a:lnTo>
                  <a:cubicBezTo>
                    <a:pt x="0" y="26256"/>
                    <a:pt x="3765" y="17167"/>
                    <a:pt x="10466" y="10466"/>
                  </a:cubicBezTo>
                  <a:cubicBezTo>
                    <a:pt x="17167" y="3765"/>
                    <a:pt x="26256" y="0"/>
                    <a:pt x="35732" y="0"/>
                  </a:cubicBezTo>
                  <a:close/>
                </a:path>
              </a:pathLst>
            </a:custGeom>
            <a:gradFill rotWithShape="1">
              <a:gsLst>
                <a:gs pos="0">
                  <a:srgbClr val="5170FF">
                    <a:alpha val="100000"/>
                  </a:srgbClr>
                </a:gs>
                <a:gs pos="100000">
                  <a:srgbClr val="FF66C4">
                    <a:alpha val="100000"/>
                  </a:srgbClr>
                </a:gs>
              </a:gsLst>
              <a:lin ang="0"/>
            </a:gradFill>
          </p:spPr>
        </p:sp>
        <p:sp>
          <p:nvSpPr>
            <p:cNvPr id="4" name="TextBox 4"/>
            <p:cNvSpPr txBox="1"/>
            <p:nvPr/>
          </p:nvSpPr>
          <p:spPr>
            <a:xfrm>
              <a:off x="0" y="-47625"/>
              <a:ext cx="2910253" cy="26301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74899" y="762032"/>
            <a:ext cx="1868266" cy="18682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174899" y="4529249"/>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404329" y="7803611"/>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835035" y="7299898"/>
            <a:ext cx="3101266" cy="3176713"/>
          </a:xfrm>
          <a:custGeom>
            <a:avLst/>
            <a:gdLst/>
            <a:ahLst/>
            <a:cxnLst/>
            <a:rect l="l" t="t" r="r" b="b"/>
            <a:pathLst>
              <a:path w="3101266" h="3176713">
                <a:moveTo>
                  <a:pt x="0" y="0"/>
                </a:moveTo>
                <a:lnTo>
                  <a:pt x="3101266" y="0"/>
                </a:lnTo>
                <a:lnTo>
                  <a:pt x="3101266" y="3176713"/>
                </a:lnTo>
                <a:lnTo>
                  <a:pt x="0" y="3176713"/>
                </a:lnTo>
                <a:lnTo>
                  <a:pt x="0" y="0"/>
                </a:lnTo>
                <a:close/>
              </a:path>
            </a:pathLst>
          </a:custGeom>
          <a:blipFill>
            <a:blip r:embed="rId2"/>
            <a:stretch>
              <a:fillRect/>
            </a:stretch>
          </a:blipFill>
        </p:spPr>
      </p:sp>
      <p:sp>
        <p:nvSpPr>
          <p:cNvPr id="15" name="TextBox 15"/>
          <p:cNvSpPr txBox="1"/>
          <p:nvPr/>
        </p:nvSpPr>
        <p:spPr>
          <a:xfrm>
            <a:off x="6289614" y="1044908"/>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4</a:t>
            </a:r>
          </a:p>
        </p:txBody>
      </p:sp>
      <p:sp>
        <p:nvSpPr>
          <p:cNvPr id="16" name="TextBox 16"/>
          <p:cNvSpPr txBox="1"/>
          <p:nvPr/>
        </p:nvSpPr>
        <p:spPr>
          <a:xfrm>
            <a:off x="6404329" y="4719193"/>
            <a:ext cx="1638836" cy="1335977"/>
          </a:xfrm>
          <a:prstGeom prst="rect">
            <a:avLst/>
          </a:prstGeom>
        </p:spPr>
        <p:txBody>
          <a:bodyPr lIns="0" tIns="0" rIns="0" bIns="0" rtlCol="0" anchor="t">
            <a:spAutoFit/>
          </a:bodyPr>
          <a:lstStyle/>
          <a:p>
            <a:pPr algn="ctr">
              <a:lnSpc>
                <a:spcPts val="11002"/>
              </a:lnSpc>
            </a:pPr>
            <a:r>
              <a:rPr lang="en-US" sz="7859" b="1">
                <a:solidFill>
                  <a:srgbClr val="5E17EB"/>
                </a:solidFill>
                <a:latin typeface="League Spartan"/>
                <a:ea typeface="League Spartan"/>
                <a:cs typeface="League Spartan"/>
                <a:sym typeface="League Spartan"/>
              </a:rPr>
              <a:t>5</a:t>
            </a:r>
          </a:p>
        </p:txBody>
      </p:sp>
      <p:sp>
        <p:nvSpPr>
          <p:cNvPr id="17" name="TextBox 17"/>
          <p:cNvSpPr txBox="1"/>
          <p:nvPr/>
        </p:nvSpPr>
        <p:spPr>
          <a:xfrm>
            <a:off x="6519044" y="8144066"/>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6</a:t>
            </a:r>
          </a:p>
        </p:txBody>
      </p:sp>
      <p:sp>
        <p:nvSpPr>
          <p:cNvPr id="18" name="TextBox 18"/>
          <p:cNvSpPr txBox="1"/>
          <p:nvPr/>
        </p:nvSpPr>
        <p:spPr>
          <a:xfrm>
            <a:off x="8190985" y="1467545"/>
            <a:ext cx="9782327" cy="2249304"/>
          </a:xfrm>
          <a:prstGeom prst="rect">
            <a:avLst/>
          </a:prstGeom>
        </p:spPr>
        <p:txBody>
          <a:bodyPr lIns="0" tIns="0" rIns="0" bIns="0" rtlCol="0" anchor="t">
            <a:spAutoFit/>
          </a:bodyPr>
          <a:lstStyle/>
          <a:p>
            <a:pPr algn="l">
              <a:lnSpc>
                <a:spcPts val="3597"/>
              </a:lnSpc>
              <a:spcBef>
                <a:spcPct val="0"/>
              </a:spcBef>
            </a:pPr>
            <a:r>
              <a:rPr lang="en-US" sz="2569">
                <a:solidFill>
                  <a:srgbClr val="FFFFFF"/>
                </a:solidFill>
                <a:latin typeface="Poppins"/>
                <a:ea typeface="Poppins"/>
                <a:cs typeface="Poppins"/>
                <a:sym typeface="Poppins"/>
              </a:rPr>
              <a:t>Belirlenmiş bir hedefe sahip olan öğrencilerin motivasyonları, hedefi net olmayan öğrencilere kıyasla daha yüksektir. Öğrencilerin hedeflerini belirlemeye yardımcı olmak, otokontrol becerisi kazandırmada atılması gereken ilk adım niteliğindedir.</a:t>
            </a:r>
          </a:p>
        </p:txBody>
      </p:sp>
      <p:sp>
        <p:nvSpPr>
          <p:cNvPr id="19" name="TextBox 19"/>
          <p:cNvSpPr txBox="1"/>
          <p:nvPr/>
        </p:nvSpPr>
        <p:spPr>
          <a:xfrm>
            <a:off x="224376" y="2843869"/>
            <a:ext cx="6703731" cy="4660445"/>
          </a:xfrm>
          <a:prstGeom prst="rect">
            <a:avLst/>
          </a:prstGeom>
        </p:spPr>
        <p:txBody>
          <a:bodyPr lIns="0" tIns="0" rIns="0" bIns="0" rtlCol="0" anchor="t">
            <a:spAutoFit/>
          </a:bodyPr>
          <a:lstStyle/>
          <a:p>
            <a:pPr algn="l">
              <a:lnSpc>
                <a:spcPts val="6150"/>
              </a:lnSpc>
            </a:pPr>
            <a:r>
              <a:rPr lang="en-US" sz="4392">
                <a:solidFill>
                  <a:srgbClr val="5E17EB"/>
                </a:solidFill>
                <a:latin typeface="Dynapuff SemiCondensed"/>
                <a:ea typeface="Dynapuff SemiCondensed"/>
                <a:cs typeface="Dynapuff SemiCondensed"/>
                <a:sym typeface="Dynapuff SemiCondensed"/>
              </a:rPr>
              <a:t> ÇOCUKLARA/ÖĞRENCİLERE</a:t>
            </a:r>
          </a:p>
          <a:p>
            <a:pPr algn="l">
              <a:lnSpc>
                <a:spcPts val="6150"/>
              </a:lnSpc>
            </a:pPr>
            <a:endParaRPr lang="en-US" sz="4392">
              <a:solidFill>
                <a:srgbClr val="5E17EB"/>
              </a:solidFill>
              <a:latin typeface="Dynapuff SemiCondensed"/>
              <a:ea typeface="Dynapuff SemiCondensed"/>
              <a:cs typeface="Dynapuff SemiCondensed"/>
              <a:sym typeface="Dynapuff SemiCondensed"/>
            </a:endParaRPr>
          </a:p>
          <a:p>
            <a:pPr algn="l">
              <a:lnSpc>
                <a:spcPts val="6150"/>
              </a:lnSpc>
            </a:pPr>
            <a:r>
              <a:rPr lang="en-US" sz="4392">
                <a:solidFill>
                  <a:srgbClr val="5E17EB"/>
                </a:solidFill>
                <a:latin typeface="Dynapuff SemiCondensed"/>
                <a:ea typeface="Dynapuff SemiCondensed"/>
                <a:cs typeface="Dynapuff SemiCondensed"/>
                <a:sym typeface="Dynapuff SemiCondensed"/>
              </a:rPr>
              <a:t>   OTOKONTROL BECERİSİ</a:t>
            </a:r>
          </a:p>
          <a:p>
            <a:pPr algn="l">
              <a:lnSpc>
                <a:spcPts val="6150"/>
              </a:lnSpc>
            </a:pPr>
            <a:r>
              <a:rPr lang="en-US" sz="4392">
                <a:solidFill>
                  <a:srgbClr val="5E17EB"/>
                </a:solidFill>
                <a:latin typeface="Dynapuff SemiCondensed"/>
                <a:ea typeface="Dynapuff SemiCondensed"/>
                <a:cs typeface="Dynapuff SemiCondensed"/>
                <a:sym typeface="Dynapuff SemiCondensed"/>
              </a:rPr>
              <a:t> </a:t>
            </a:r>
          </a:p>
          <a:p>
            <a:pPr algn="l">
              <a:lnSpc>
                <a:spcPts val="6150"/>
              </a:lnSpc>
            </a:pPr>
            <a:r>
              <a:rPr lang="en-US" sz="4392">
                <a:solidFill>
                  <a:srgbClr val="5E17EB"/>
                </a:solidFill>
                <a:latin typeface="Dynapuff SemiCondensed"/>
                <a:ea typeface="Dynapuff SemiCondensed"/>
                <a:cs typeface="Dynapuff SemiCondensed"/>
                <a:sym typeface="Dynapuff SemiCondensed"/>
              </a:rPr>
              <a:t>    NASIL KAZANDIRILIR?</a:t>
            </a:r>
          </a:p>
          <a:p>
            <a:pPr algn="l">
              <a:lnSpc>
                <a:spcPts val="6150"/>
              </a:lnSpc>
            </a:pPr>
            <a:endParaRPr lang="en-US" sz="4392">
              <a:solidFill>
                <a:srgbClr val="5E17EB"/>
              </a:solidFill>
              <a:latin typeface="Dynapuff SemiCondensed"/>
              <a:ea typeface="Dynapuff SemiCondensed"/>
              <a:cs typeface="Dynapuff SemiCondensed"/>
              <a:sym typeface="Dynapuff SemiCondensed"/>
            </a:endParaRPr>
          </a:p>
        </p:txBody>
      </p:sp>
      <p:sp>
        <p:nvSpPr>
          <p:cNvPr id="20" name="TextBox 20"/>
          <p:cNvSpPr txBox="1"/>
          <p:nvPr/>
        </p:nvSpPr>
        <p:spPr>
          <a:xfrm>
            <a:off x="8224090" y="945860"/>
            <a:ext cx="9820096" cy="455271"/>
          </a:xfrm>
          <a:prstGeom prst="rect">
            <a:avLst/>
          </a:prstGeom>
        </p:spPr>
        <p:txBody>
          <a:bodyPr lIns="0" tIns="0" rIns="0" bIns="0" rtlCol="0" anchor="t">
            <a:spAutoFit/>
          </a:bodyPr>
          <a:lstStyle/>
          <a:p>
            <a:pPr algn="l">
              <a:lnSpc>
                <a:spcPts val="3781"/>
              </a:lnSpc>
            </a:pPr>
            <a:r>
              <a:rPr lang="en-US" sz="2700" u="sng">
                <a:solidFill>
                  <a:srgbClr val="FFFFFF"/>
                </a:solidFill>
                <a:latin typeface="Dynapuff SemiCondensed"/>
                <a:ea typeface="Dynapuff SemiCondensed"/>
                <a:cs typeface="Dynapuff SemiCondensed"/>
                <a:sym typeface="Dynapuff SemiCondensed"/>
              </a:rPr>
              <a:t>HEDEF BELİRLEYİN</a:t>
            </a:r>
          </a:p>
        </p:txBody>
      </p:sp>
      <p:sp>
        <p:nvSpPr>
          <p:cNvPr id="21" name="TextBox 21"/>
          <p:cNvSpPr txBox="1"/>
          <p:nvPr/>
        </p:nvSpPr>
        <p:spPr>
          <a:xfrm>
            <a:off x="8157880" y="4390287"/>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ÖĞRENCİLERİN KENDİLERİNİ TANIMALARINA YARDIMCI OLUN</a:t>
            </a:r>
          </a:p>
        </p:txBody>
      </p:sp>
      <p:sp>
        <p:nvSpPr>
          <p:cNvPr id="22" name="TextBox 22"/>
          <p:cNvSpPr txBox="1"/>
          <p:nvPr/>
        </p:nvSpPr>
        <p:spPr>
          <a:xfrm>
            <a:off x="8224090" y="7594211"/>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EBEVEYNLERLE İŞBİRLİĞİNİ ÖNEMSEYİN</a:t>
            </a:r>
          </a:p>
        </p:txBody>
      </p:sp>
      <p:sp>
        <p:nvSpPr>
          <p:cNvPr id="23" name="TextBox 23"/>
          <p:cNvSpPr txBox="1"/>
          <p:nvPr/>
        </p:nvSpPr>
        <p:spPr>
          <a:xfrm>
            <a:off x="8190985" y="4855112"/>
            <a:ext cx="9716118" cy="2333441"/>
          </a:xfrm>
          <a:prstGeom prst="rect">
            <a:avLst/>
          </a:prstGeom>
        </p:spPr>
        <p:txBody>
          <a:bodyPr lIns="0" tIns="0" rIns="0" bIns="0" rtlCol="0" anchor="t">
            <a:spAutoFit/>
          </a:bodyPr>
          <a:lstStyle/>
          <a:p>
            <a:pPr algn="l">
              <a:lnSpc>
                <a:spcPts val="3685"/>
              </a:lnSpc>
              <a:spcBef>
                <a:spcPct val="0"/>
              </a:spcBef>
            </a:pPr>
            <a:r>
              <a:rPr lang="en-US" sz="2632">
                <a:solidFill>
                  <a:srgbClr val="FFFFFF"/>
                </a:solidFill>
                <a:latin typeface="Poppins"/>
                <a:ea typeface="Poppins"/>
                <a:cs typeface="Poppins"/>
                <a:sym typeface="Poppins"/>
              </a:rPr>
              <a:t>Öğrencilerin güçlü ve zayıf yönlerini keşfetmeleri, ilgi ve yeteneklerinin farkına varmaları konularında okul psikolojik danışma ve rehberlik servislerine öğrenci yönlendirmek ve konu ile ilgili işbirliği yapmak otokontrol becerisi kazandırmada etkilidir.</a:t>
            </a:r>
          </a:p>
        </p:txBody>
      </p:sp>
      <p:sp>
        <p:nvSpPr>
          <p:cNvPr id="24" name="TextBox 24"/>
          <p:cNvSpPr txBox="1"/>
          <p:nvPr/>
        </p:nvSpPr>
        <p:spPr>
          <a:xfrm>
            <a:off x="8276079" y="8056467"/>
            <a:ext cx="9716118" cy="1866716"/>
          </a:xfrm>
          <a:prstGeom prst="rect">
            <a:avLst/>
          </a:prstGeom>
        </p:spPr>
        <p:txBody>
          <a:bodyPr lIns="0" tIns="0" rIns="0" bIns="0" rtlCol="0" anchor="t">
            <a:spAutoFit/>
          </a:bodyPr>
          <a:lstStyle/>
          <a:p>
            <a:pPr algn="l">
              <a:lnSpc>
                <a:spcPts val="3685"/>
              </a:lnSpc>
            </a:pPr>
            <a:r>
              <a:rPr lang="en-US" sz="2632">
                <a:solidFill>
                  <a:srgbClr val="FFFFFF"/>
                </a:solidFill>
                <a:latin typeface="Poppins"/>
                <a:ea typeface="Poppins"/>
                <a:cs typeface="Poppins"/>
                <a:sym typeface="Poppins"/>
              </a:rPr>
              <a:t>Ailelerle iletişim kurmak, öğrencilerin sınıf içi, okul içi davranış gelişimi ile ilgili paylaşımlarda bulunmak, aile ve okul işbirliğini sıkı tutmak otokontrol becerilerinin kazanılma sürecini hızlandırır.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928107" y="240656"/>
            <a:ext cx="11049868" cy="9805688"/>
            <a:chOff x="0" y="0"/>
            <a:chExt cx="2910253" cy="2582568"/>
          </a:xfrm>
        </p:grpSpPr>
        <p:sp>
          <p:nvSpPr>
            <p:cNvPr id="3" name="Freeform 3"/>
            <p:cNvSpPr/>
            <p:nvPr/>
          </p:nvSpPr>
          <p:spPr>
            <a:xfrm>
              <a:off x="0" y="0"/>
              <a:ext cx="2910253" cy="2582568"/>
            </a:xfrm>
            <a:custGeom>
              <a:avLst/>
              <a:gdLst/>
              <a:ahLst/>
              <a:cxnLst/>
              <a:rect l="l" t="t" r="r" b="b"/>
              <a:pathLst>
                <a:path w="2910253" h="2582568">
                  <a:moveTo>
                    <a:pt x="35732" y="0"/>
                  </a:moveTo>
                  <a:lnTo>
                    <a:pt x="2874521" y="0"/>
                  </a:lnTo>
                  <a:cubicBezTo>
                    <a:pt x="2894256" y="0"/>
                    <a:pt x="2910253" y="15998"/>
                    <a:pt x="2910253" y="35732"/>
                  </a:cubicBezTo>
                  <a:lnTo>
                    <a:pt x="2910253" y="2546836"/>
                  </a:lnTo>
                  <a:cubicBezTo>
                    <a:pt x="2910253" y="2556312"/>
                    <a:pt x="2906489" y="2565401"/>
                    <a:pt x="2899788" y="2572102"/>
                  </a:cubicBezTo>
                  <a:cubicBezTo>
                    <a:pt x="2893087" y="2578803"/>
                    <a:pt x="2883998" y="2582568"/>
                    <a:pt x="2874521" y="2582568"/>
                  </a:cubicBezTo>
                  <a:lnTo>
                    <a:pt x="35732" y="2582568"/>
                  </a:lnTo>
                  <a:cubicBezTo>
                    <a:pt x="26256" y="2582568"/>
                    <a:pt x="17167" y="2578803"/>
                    <a:pt x="10466" y="2572102"/>
                  </a:cubicBezTo>
                  <a:cubicBezTo>
                    <a:pt x="3765" y="2565401"/>
                    <a:pt x="0" y="2556312"/>
                    <a:pt x="0" y="2546836"/>
                  </a:cubicBezTo>
                  <a:lnTo>
                    <a:pt x="0" y="35732"/>
                  </a:lnTo>
                  <a:cubicBezTo>
                    <a:pt x="0" y="26256"/>
                    <a:pt x="3765" y="17167"/>
                    <a:pt x="10466" y="10466"/>
                  </a:cubicBezTo>
                  <a:cubicBezTo>
                    <a:pt x="17167" y="3765"/>
                    <a:pt x="26256" y="0"/>
                    <a:pt x="35732" y="0"/>
                  </a:cubicBezTo>
                  <a:close/>
                </a:path>
              </a:pathLst>
            </a:custGeom>
            <a:gradFill rotWithShape="1">
              <a:gsLst>
                <a:gs pos="0">
                  <a:srgbClr val="5170FF">
                    <a:alpha val="100000"/>
                  </a:srgbClr>
                </a:gs>
                <a:gs pos="100000">
                  <a:srgbClr val="FF66C4">
                    <a:alpha val="100000"/>
                  </a:srgbClr>
                </a:gs>
              </a:gsLst>
              <a:lin ang="0"/>
            </a:gradFill>
          </p:spPr>
        </p:sp>
        <p:sp>
          <p:nvSpPr>
            <p:cNvPr id="4" name="TextBox 4"/>
            <p:cNvSpPr txBox="1"/>
            <p:nvPr/>
          </p:nvSpPr>
          <p:spPr>
            <a:xfrm>
              <a:off x="0" y="-47625"/>
              <a:ext cx="2910253" cy="263019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174899" y="762032"/>
            <a:ext cx="1868266" cy="18682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289614" y="3974826"/>
            <a:ext cx="1868266" cy="18682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6355824" y="7647189"/>
            <a:ext cx="1868266" cy="18682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E5E5"/>
            </a:solidFill>
          </p:spPr>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835035" y="7299898"/>
            <a:ext cx="3101266" cy="3176713"/>
          </a:xfrm>
          <a:custGeom>
            <a:avLst/>
            <a:gdLst/>
            <a:ahLst/>
            <a:cxnLst/>
            <a:rect l="l" t="t" r="r" b="b"/>
            <a:pathLst>
              <a:path w="3101266" h="3176713">
                <a:moveTo>
                  <a:pt x="0" y="0"/>
                </a:moveTo>
                <a:lnTo>
                  <a:pt x="3101266" y="0"/>
                </a:lnTo>
                <a:lnTo>
                  <a:pt x="3101266" y="3176713"/>
                </a:lnTo>
                <a:lnTo>
                  <a:pt x="0" y="3176713"/>
                </a:lnTo>
                <a:lnTo>
                  <a:pt x="0" y="0"/>
                </a:lnTo>
                <a:close/>
              </a:path>
            </a:pathLst>
          </a:custGeom>
          <a:blipFill>
            <a:blip r:embed="rId2"/>
            <a:stretch>
              <a:fillRect/>
            </a:stretch>
          </a:blipFill>
        </p:spPr>
      </p:sp>
      <p:sp>
        <p:nvSpPr>
          <p:cNvPr id="15" name="TextBox 15"/>
          <p:cNvSpPr txBox="1"/>
          <p:nvPr/>
        </p:nvSpPr>
        <p:spPr>
          <a:xfrm>
            <a:off x="6289614" y="1044908"/>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7</a:t>
            </a:r>
          </a:p>
        </p:txBody>
      </p:sp>
      <p:sp>
        <p:nvSpPr>
          <p:cNvPr id="16" name="TextBox 16"/>
          <p:cNvSpPr txBox="1"/>
          <p:nvPr/>
        </p:nvSpPr>
        <p:spPr>
          <a:xfrm>
            <a:off x="6404329" y="4293137"/>
            <a:ext cx="1638836" cy="1335977"/>
          </a:xfrm>
          <a:prstGeom prst="rect">
            <a:avLst/>
          </a:prstGeom>
        </p:spPr>
        <p:txBody>
          <a:bodyPr lIns="0" tIns="0" rIns="0" bIns="0" rtlCol="0" anchor="t">
            <a:spAutoFit/>
          </a:bodyPr>
          <a:lstStyle/>
          <a:p>
            <a:pPr algn="ctr">
              <a:lnSpc>
                <a:spcPts val="11002"/>
              </a:lnSpc>
            </a:pPr>
            <a:r>
              <a:rPr lang="en-US" sz="7859" b="1">
                <a:solidFill>
                  <a:srgbClr val="5E17EB"/>
                </a:solidFill>
                <a:latin typeface="League Spartan"/>
                <a:ea typeface="League Spartan"/>
                <a:cs typeface="League Spartan"/>
                <a:sym typeface="League Spartan"/>
              </a:rPr>
              <a:t>8</a:t>
            </a:r>
          </a:p>
        </p:txBody>
      </p:sp>
      <p:sp>
        <p:nvSpPr>
          <p:cNvPr id="17" name="TextBox 17"/>
          <p:cNvSpPr txBox="1"/>
          <p:nvPr/>
        </p:nvSpPr>
        <p:spPr>
          <a:xfrm>
            <a:off x="6500160" y="7922323"/>
            <a:ext cx="1638836" cy="1335977"/>
          </a:xfrm>
          <a:prstGeom prst="rect">
            <a:avLst/>
          </a:prstGeom>
        </p:spPr>
        <p:txBody>
          <a:bodyPr lIns="0" tIns="0" rIns="0" bIns="0" rtlCol="0" anchor="t">
            <a:spAutoFit/>
          </a:bodyPr>
          <a:lstStyle/>
          <a:p>
            <a:pPr algn="ctr">
              <a:lnSpc>
                <a:spcPts val="11002"/>
              </a:lnSpc>
            </a:pPr>
            <a:r>
              <a:rPr lang="en-US" sz="7859">
                <a:solidFill>
                  <a:srgbClr val="5E17EB"/>
                </a:solidFill>
                <a:latin typeface="League Spartan"/>
                <a:ea typeface="League Spartan"/>
                <a:cs typeface="League Spartan"/>
                <a:sym typeface="League Spartan"/>
              </a:rPr>
              <a:t>9</a:t>
            </a:r>
          </a:p>
        </p:txBody>
      </p:sp>
      <p:sp>
        <p:nvSpPr>
          <p:cNvPr id="18" name="TextBox 18"/>
          <p:cNvSpPr txBox="1"/>
          <p:nvPr/>
        </p:nvSpPr>
        <p:spPr>
          <a:xfrm>
            <a:off x="8190985" y="1467545"/>
            <a:ext cx="9782327" cy="906279"/>
          </a:xfrm>
          <a:prstGeom prst="rect">
            <a:avLst/>
          </a:prstGeom>
        </p:spPr>
        <p:txBody>
          <a:bodyPr lIns="0" tIns="0" rIns="0" bIns="0" rtlCol="0" anchor="t">
            <a:spAutoFit/>
          </a:bodyPr>
          <a:lstStyle/>
          <a:p>
            <a:pPr algn="l">
              <a:lnSpc>
                <a:spcPts val="3597"/>
              </a:lnSpc>
              <a:spcBef>
                <a:spcPct val="0"/>
              </a:spcBef>
            </a:pPr>
            <a:r>
              <a:rPr lang="en-US" sz="2569">
                <a:solidFill>
                  <a:srgbClr val="FFFFFF"/>
                </a:solidFill>
                <a:latin typeface="Poppins"/>
                <a:ea typeface="Poppins"/>
                <a:cs typeface="Poppins"/>
                <a:sym typeface="Poppins"/>
              </a:rPr>
              <a:t>Sınıf içindeki dikkat dağıtıcı unsurları en aza indirin. Dikkat dağıtıcı unsurların azlığı motivasyonu artırır.</a:t>
            </a:r>
          </a:p>
        </p:txBody>
      </p:sp>
      <p:sp>
        <p:nvSpPr>
          <p:cNvPr id="19" name="TextBox 19"/>
          <p:cNvSpPr txBox="1"/>
          <p:nvPr/>
        </p:nvSpPr>
        <p:spPr>
          <a:xfrm>
            <a:off x="224376" y="2843869"/>
            <a:ext cx="6703731" cy="4660445"/>
          </a:xfrm>
          <a:prstGeom prst="rect">
            <a:avLst/>
          </a:prstGeom>
        </p:spPr>
        <p:txBody>
          <a:bodyPr lIns="0" tIns="0" rIns="0" bIns="0" rtlCol="0" anchor="t">
            <a:spAutoFit/>
          </a:bodyPr>
          <a:lstStyle/>
          <a:p>
            <a:pPr algn="l">
              <a:lnSpc>
                <a:spcPts val="6150"/>
              </a:lnSpc>
            </a:pPr>
            <a:r>
              <a:rPr lang="en-US" sz="4392">
                <a:solidFill>
                  <a:srgbClr val="5E17EB"/>
                </a:solidFill>
                <a:latin typeface="Dynapuff SemiCondensed"/>
                <a:ea typeface="Dynapuff SemiCondensed"/>
                <a:cs typeface="Dynapuff SemiCondensed"/>
                <a:sym typeface="Dynapuff SemiCondensed"/>
              </a:rPr>
              <a:t> ÇOCUKLARA/ÖĞRENCİLERE</a:t>
            </a:r>
          </a:p>
          <a:p>
            <a:pPr algn="l">
              <a:lnSpc>
                <a:spcPts val="6150"/>
              </a:lnSpc>
            </a:pPr>
            <a:endParaRPr lang="en-US" sz="4392">
              <a:solidFill>
                <a:srgbClr val="5E17EB"/>
              </a:solidFill>
              <a:latin typeface="Dynapuff SemiCondensed"/>
              <a:ea typeface="Dynapuff SemiCondensed"/>
              <a:cs typeface="Dynapuff SemiCondensed"/>
              <a:sym typeface="Dynapuff SemiCondensed"/>
            </a:endParaRPr>
          </a:p>
          <a:p>
            <a:pPr algn="l">
              <a:lnSpc>
                <a:spcPts val="6150"/>
              </a:lnSpc>
            </a:pPr>
            <a:r>
              <a:rPr lang="en-US" sz="4392">
                <a:solidFill>
                  <a:srgbClr val="5E17EB"/>
                </a:solidFill>
                <a:latin typeface="Dynapuff SemiCondensed"/>
                <a:ea typeface="Dynapuff SemiCondensed"/>
                <a:cs typeface="Dynapuff SemiCondensed"/>
                <a:sym typeface="Dynapuff SemiCondensed"/>
              </a:rPr>
              <a:t>   OTOKONTROL BECERİSİ</a:t>
            </a:r>
          </a:p>
          <a:p>
            <a:pPr algn="l">
              <a:lnSpc>
                <a:spcPts val="6150"/>
              </a:lnSpc>
            </a:pPr>
            <a:r>
              <a:rPr lang="en-US" sz="4392">
                <a:solidFill>
                  <a:srgbClr val="5E17EB"/>
                </a:solidFill>
                <a:latin typeface="Dynapuff SemiCondensed"/>
                <a:ea typeface="Dynapuff SemiCondensed"/>
                <a:cs typeface="Dynapuff SemiCondensed"/>
                <a:sym typeface="Dynapuff SemiCondensed"/>
              </a:rPr>
              <a:t> </a:t>
            </a:r>
          </a:p>
          <a:p>
            <a:pPr algn="l">
              <a:lnSpc>
                <a:spcPts val="6150"/>
              </a:lnSpc>
            </a:pPr>
            <a:r>
              <a:rPr lang="en-US" sz="4392">
                <a:solidFill>
                  <a:srgbClr val="5E17EB"/>
                </a:solidFill>
                <a:latin typeface="Dynapuff SemiCondensed"/>
                <a:ea typeface="Dynapuff SemiCondensed"/>
                <a:cs typeface="Dynapuff SemiCondensed"/>
                <a:sym typeface="Dynapuff SemiCondensed"/>
              </a:rPr>
              <a:t>    NASIL KAZANDIRILIR?</a:t>
            </a:r>
          </a:p>
          <a:p>
            <a:pPr algn="l">
              <a:lnSpc>
                <a:spcPts val="6150"/>
              </a:lnSpc>
            </a:pPr>
            <a:endParaRPr lang="en-US" sz="4392">
              <a:solidFill>
                <a:srgbClr val="5E17EB"/>
              </a:solidFill>
              <a:latin typeface="Dynapuff SemiCondensed"/>
              <a:ea typeface="Dynapuff SemiCondensed"/>
              <a:cs typeface="Dynapuff SemiCondensed"/>
              <a:sym typeface="Dynapuff SemiCondensed"/>
            </a:endParaRPr>
          </a:p>
        </p:txBody>
      </p:sp>
      <p:sp>
        <p:nvSpPr>
          <p:cNvPr id="20" name="TextBox 20"/>
          <p:cNvSpPr txBox="1"/>
          <p:nvPr/>
        </p:nvSpPr>
        <p:spPr>
          <a:xfrm>
            <a:off x="8224090" y="945860"/>
            <a:ext cx="9820096" cy="455271"/>
          </a:xfrm>
          <a:prstGeom prst="rect">
            <a:avLst/>
          </a:prstGeom>
        </p:spPr>
        <p:txBody>
          <a:bodyPr lIns="0" tIns="0" rIns="0" bIns="0" rtlCol="0" anchor="t">
            <a:spAutoFit/>
          </a:bodyPr>
          <a:lstStyle/>
          <a:p>
            <a:pPr algn="l">
              <a:lnSpc>
                <a:spcPts val="3781"/>
              </a:lnSpc>
            </a:pPr>
            <a:r>
              <a:rPr lang="en-US" sz="2700" u="sng">
                <a:solidFill>
                  <a:srgbClr val="FFFFFF"/>
                </a:solidFill>
                <a:latin typeface="Dynapuff SemiCondensed"/>
                <a:ea typeface="Dynapuff SemiCondensed"/>
                <a:cs typeface="Dynapuff SemiCondensed"/>
                <a:sym typeface="Dynapuff SemiCondensed"/>
              </a:rPr>
              <a:t>SINIF ORTAMINI DÜZENLEYİN</a:t>
            </a:r>
          </a:p>
        </p:txBody>
      </p:sp>
      <p:sp>
        <p:nvSpPr>
          <p:cNvPr id="21" name="TextBox 21"/>
          <p:cNvSpPr txBox="1"/>
          <p:nvPr/>
        </p:nvSpPr>
        <p:spPr>
          <a:xfrm>
            <a:off x="8224090" y="3493520"/>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EMPATİ BECERİNİZİ KULLANIN</a:t>
            </a:r>
          </a:p>
        </p:txBody>
      </p:sp>
      <p:sp>
        <p:nvSpPr>
          <p:cNvPr id="22" name="TextBox 22"/>
          <p:cNvSpPr txBox="1"/>
          <p:nvPr/>
        </p:nvSpPr>
        <p:spPr>
          <a:xfrm>
            <a:off x="8328068" y="7165883"/>
            <a:ext cx="9820096" cy="481306"/>
          </a:xfrm>
          <a:prstGeom prst="rect">
            <a:avLst/>
          </a:prstGeom>
        </p:spPr>
        <p:txBody>
          <a:bodyPr lIns="0" tIns="0" rIns="0" bIns="0" rtlCol="0" anchor="t">
            <a:spAutoFit/>
          </a:bodyPr>
          <a:lstStyle/>
          <a:p>
            <a:pPr algn="l">
              <a:lnSpc>
                <a:spcPts val="3921"/>
              </a:lnSpc>
            </a:pPr>
            <a:r>
              <a:rPr lang="en-US" sz="2800" u="sng">
                <a:solidFill>
                  <a:srgbClr val="FFFFFF"/>
                </a:solidFill>
                <a:latin typeface="Dynapuff SemiCondensed"/>
                <a:ea typeface="Dynapuff SemiCondensed"/>
                <a:cs typeface="Dynapuff SemiCondensed"/>
                <a:sym typeface="Dynapuff SemiCondensed"/>
              </a:rPr>
              <a:t>PEKİŞTİRME VE GERİ BİLDİRİMİ KULLANIN</a:t>
            </a:r>
          </a:p>
        </p:txBody>
      </p:sp>
      <p:sp>
        <p:nvSpPr>
          <p:cNvPr id="23" name="TextBox 23"/>
          <p:cNvSpPr txBox="1"/>
          <p:nvPr/>
        </p:nvSpPr>
        <p:spPr>
          <a:xfrm>
            <a:off x="8224090" y="4051026"/>
            <a:ext cx="9716118" cy="2800166"/>
          </a:xfrm>
          <a:prstGeom prst="rect">
            <a:avLst/>
          </a:prstGeom>
        </p:spPr>
        <p:txBody>
          <a:bodyPr lIns="0" tIns="0" rIns="0" bIns="0" rtlCol="0" anchor="t">
            <a:spAutoFit/>
          </a:bodyPr>
          <a:lstStyle/>
          <a:p>
            <a:pPr algn="l">
              <a:lnSpc>
                <a:spcPts val="3685"/>
              </a:lnSpc>
              <a:spcBef>
                <a:spcPct val="0"/>
              </a:spcBef>
            </a:pPr>
            <a:r>
              <a:rPr lang="en-US" sz="2632">
                <a:solidFill>
                  <a:srgbClr val="FFFFFF"/>
                </a:solidFill>
                <a:latin typeface="Poppins"/>
                <a:ea typeface="Poppins"/>
                <a:cs typeface="Poppins"/>
                <a:sym typeface="Poppins"/>
              </a:rPr>
              <a:t>Anlaşıldığını hisseden öğrenciler duygularını daha doğru şekilde düzenler ve duygularını daha doğru şekilde ifade eder, sağlıklı ilişki kurar, karşılaştıkları çatışmaları doğru şekilde çözer. Öğrencileri anlamak ve duygusal ihtiyaçlarına destek olmak davranış kazandırmada etkilidir.</a:t>
            </a:r>
          </a:p>
        </p:txBody>
      </p:sp>
      <p:sp>
        <p:nvSpPr>
          <p:cNvPr id="24" name="TextBox 24"/>
          <p:cNvSpPr txBox="1"/>
          <p:nvPr/>
        </p:nvSpPr>
        <p:spPr>
          <a:xfrm>
            <a:off x="8328068" y="7723389"/>
            <a:ext cx="9716118" cy="2333441"/>
          </a:xfrm>
          <a:prstGeom prst="rect">
            <a:avLst/>
          </a:prstGeom>
        </p:spPr>
        <p:txBody>
          <a:bodyPr lIns="0" tIns="0" rIns="0" bIns="0" rtlCol="0" anchor="t">
            <a:spAutoFit/>
          </a:bodyPr>
          <a:lstStyle/>
          <a:p>
            <a:pPr algn="l">
              <a:lnSpc>
                <a:spcPts val="3685"/>
              </a:lnSpc>
            </a:pPr>
            <a:r>
              <a:rPr lang="en-US" sz="2632">
                <a:solidFill>
                  <a:srgbClr val="FFFFFF"/>
                </a:solidFill>
                <a:latin typeface="Poppins"/>
                <a:ea typeface="Poppins"/>
                <a:cs typeface="Poppins"/>
                <a:sym typeface="Poppins"/>
              </a:rPr>
              <a:t>Öğrenci gözlemlerinizle ilgili geri bildirim verin. Geri bildirim vermek ve pekiştireç kullanmak öğrenci motivasyonunu artırır. İstendik davranış kazanımını hızlandırmak için öğrencilerin olumlu davranışlarını ön plana çıkarın.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75679">
            <a:off x="3369833" y="598150"/>
            <a:ext cx="9502533" cy="9067158"/>
          </a:xfrm>
          <a:custGeom>
            <a:avLst/>
            <a:gdLst/>
            <a:ahLst/>
            <a:cxnLst/>
            <a:rect l="l" t="t" r="r" b="b"/>
            <a:pathLst>
              <a:path w="9502533" h="9067158">
                <a:moveTo>
                  <a:pt x="0" y="0"/>
                </a:moveTo>
                <a:lnTo>
                  <a:pt x="9502533" y="0"/>
                </a:lnTo>
                <a:lnTo>
                  <a:pt x="9502533" y="9067158"/>
                </a:lnTo>
                <a:lnTo>
                  <a:pt x="0" y="90671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4868357" y="2010262"/>
            <a:ext cx="7661933" cy="5694658"/>
          </a:xfrm>
          <a:prstGeom prst="rect">
            <a:avLst/>
          </a:prstGeom>
        </p:spPr>
        <p:txBody>
          <a:bodyPr lIns="0" tIns="0" rIns="0" bIns="0" rtlCol="0" anchor="t">
            <a:spAutoFit/>
          </a:bodyPr>
          <a:lstStyle/>
          <a:p>
            <a:pPr algn="l">
              <a:lnSpc>
                <a:spcPts val="8121"/>
              </a:lnSpc>
            </a:pPr>
            <a:r>
              <a:rPr lang="en-US" sz="5800">
                <a:solidFill>
                  <a:srgbClr val="FFFFFF"/>
                </a:solidFill>
                <a:latin typeface="Dynapuff SemiCondensed"/>
                <a:ea typeface="Dynapuff SemiCondensed"/>
                <a:cs typeface="Dynapuff SemiCondensed"/>
                <a:sym typeface="Dynapuff SemiCondensed"/>
              </a:rPr>
              <a:t>Unutmayın!</a:t>
            </a:r>
          </a:p>
          <a:p>
            <a:pPr algn="l">
              <a:lnSpc>
                <a:spcPts val="8121"/>
              </a:lnSpc>
            </a:pPr>
            <a:endParaRPr lang="en-US" sz="5800">
              <a:solidFill>
                <a:srgbClr val="FFFFFF"/>
              </a:solidFill>
              <a:latin typeface="Dynapuff SemiCondensed"/>
              <a:ea typeface="Dynapuff SemiCondensed"/>
              <a:cs typeface="Dynapuff SemiCondensed"/>
              <a:sym typeface="Dynapuff SemiCondensed"/>
            </a:endParaRPr>
          </a:p>
          <a:p>
            <a:pPr algn="l">
              <a:lnSpc>
                <a:spcPts val="6021"/>
              </a:lnSpc>
            </a:pPr>
            <a:r>
              <a:rPr lang="en-US" sz="4300">
                <a:solidFill>
                  <a:srgbClr val="FFFFFF"/>
                </a:solidFill>
                <a:latin typeface="Dynapuff SemiCondensed"/>
                <a:ea typeface="Dynapuff SemiCondensed"/>
                <a:cs typeface="Dynapuff SemiCondensed"/>
                <a:sym typeface="Dynapuff SemiCondensed"/>
              </a:rPr>
              <a:t>Bireysel farklılıkları göz önünde bulundurmak otokontrol kazandırmada önemlidir.</a:t>
            </a:r>
          </a:p>
          <a:p>
            <a:pPr algn="l">
              <a:lnSpc>
                <a:spcPts val="4621"/>
              </a:lnSpc>
            </a:pPr>
            <a:endParaRPr lang="en-US" sz="43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2786" y="3905736"/>
            <a:ext cx="15080438" cy="1884658"/>
          </a:xfrm>
          <a:prstGeom prst="rect">
            <a:avLst/>
          </a:prstGeom>
        </p:spPr>
        <p:txBody>
          <a:bodyPr lIns="0" tIns="0" rIns="0" bIns="0" rtlCol="0" anchor="t">
            <a:spAutoFit/>
          </a:bodyPr>
          <a:lstStyle/>
          <a:p>
            <a:pPr algn="l">
              <a:lnSpc>
                <a:spcPts val="10221"/>
              </a:lnSpc>
            </a:pPr>
            <a:r>
              <a:rPr lang="en-US" sz="7300">
                <a:solidFill>
                  <a:srgbClr val="FFFFFF"/>
                </a:solidFill>
                <a:latin typeface="Dynapuff SemiCondensed"/>
                <a:ea typeface="Dynapuff SemiCondensed"/>
                <a:cs typeface="Dynapuff SemiCondensed"/>
                <a:sym typeface="Dynapuff SemiCondensed"/>
              </a:rPr>
              <a:t>Dinlediğiniz için teşekkür ederiz.</a:t>
            </a:r>
          </a:p>
          <a:p>
            <a:pPr algn="l">
              <a:lnSpc>
                <a:spcPts val="4621"/>
              </a:lnSpc>
            </a:pPr>
            <a:endParaRPr lang="en-US" sz="73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1237934"/>
            <a:ext cx="16077389" cy="7677782"/>
          </a:xfrm>
          <a:prstGeom prst="rect">
            <a:avLst/>
          </a:prstGeom>
        </p:spPr>
        <p:txBody>
          <a:bodyPr lIns="0" tIns="0" rIns="0" bIns="0" rtlCol="0" anchor="t">
            <a:spAutoFit/>
          </a:bodyPr>
          <a:lstStyle/>
          <a:p>
            <a:pPr algn="l">
              <a:lnSpc>
                <a:spcPts val="9352"/>
              </a:lnSpc>
            </a:pPr>
            <a:r>
              <a:rPr lang="en-US" sz="6680" dirty="0" err="1">
                <a:solidFill>
                  <a:srgbClr val="FFFFFF"/>
                </a:solidFill>
                <a:latin typeface="Dynapuff SemiCondensed"/>
                <a:ea typeface="Dynapuff SemiCondensed"/>
                <a:cs typeface="Dynapuff SemiCondensed"/>
                <a:sym typeface="Dynapuff SemiCondensed"/>
              </a:rPr>
              <a:t>Kaynakça</a:t>
            </a:r>
            <a:endParaRPr lang="en-US" sz="6680" dirty="0">
              <a:solidFill>
                <a:srgbClr val="FFFFFF"/>
              </a:solidFill>
              <a:latin typeface="Dynapuff SemiCondensed"/>
              <a:ea typeface="Dynapuff SemiCondensed"/>
              <a:cs typeface="Dynapuff SemiCondensed"/>
              <a:sym typeface="Dynapuff SemiCondensed"/>
            </a:endParaRPr>
          </a:p>
          <a:p>
            <a:pPr algn="l">
              <a:lnSpc>
                <a:spcPts val="3844"/>
              </a:lnSpc>
            </a:pPr>
            <a:endParaRPr lang="en-US" sz="6680" dirty="0">
              <a:solidFill>
                <a:srgbClr val="FFFFFF"/>
              </a:solidFill>
              <a:latin typeface="Dynapuff SemiCondensed"/>
              <a:ea typeface="Dynapuff SemiCondensed"/>
              <a:cs typeface="Dynapuff SemiCondensed"/>
              <a:sym typeface="Dynapuff SemiCondensed"/>
            </a:endParaRPr>
          </a:p>
          <a:p>
            <a:pPr algn="l">
              <a:lnSpc>
                <a:spcPts val="3784"/>
              </a:lnSpc>
            </a:pPr>
            <a:r>
              <a:rPr lang="en-US" sz="2703" dirty="0">
                <a:solidFill>
                  <a:srgbClr val="FFFFFF"/>
                </a:solidFill>
                <a:latin typeface="Dynapuff SemiCondensed"/>
                <a:ea typeface="Dynapuff SemiCondensed"/>
                <a:cs typeface="Dynapuff SemiCondensed"/>
                <a:sym typeface="Dynapuff SemiCondensed"/>
              </a:rPr>
              <a:t>1.Çardak </a:t>
            </a:r>
            <a:r>
              <a:rPr lang="en-US" sz="2703" dirty="0" err="1">
                <a:solidFill>
                  <a:srgbClr val="FFFFFF"/>
                </a:solidFill>
                <a:latin typeface="Dynapuff SemiCondensed"/>
                <a:ea typeface="Dynapuff SemiCondensed"/>
                <a:cs typeface="Dynapuff SemiCondensed"/>
                <a:sym typeface="Dynapuff SemiCondensed"/>
              </a:rPr>
              <a:t>Çok</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Programlı</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Anadolu</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Lisesi</a:t>
            </a:r>
            <a:r>
              <a:rPr lang="en-US" sz="2703" dirty="0">
                <a:solidFill>
                  <a:srgbClr val="FFFFFF"/>
                </a:solidFill>
                <a:latin typeface="Dynapuff SemiCondensed"/>
                <a:ea typeface="Dynapuff SemiCondensed"/>
                <a:cs typeface="Dynapuff SemiCondensed"/>
                <a:sym typeface="Dynapuff SemiCondensed"/>
              </a:rPr>
              <a:t>. (2025, Mart). </a:t>
            </a:r>
            <a:r>
              <a:rPr lang="en-US" sz="2703" dirty="0" err="1">
                <a:solidFill>
                  <a:srgbClr val="FFFFFF"/>
                </a:solidFill>
                <a:latin typeface="Dynapuff SemiCondensed"/>
                <a:ea typeface="Dynapuff SemiCondensed"/>
                <a:cs typeface="Dynapuff SemiCondensed"/>
                <a:sym typeface="Dynapuff SemiCondensed"/>
              </a:rPr>
              <a:t>Otokontrol</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veli</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sunumu</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Sunum</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dosyası</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Millî</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Eğitim</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Bakanlığı</a:t>
            </a:r>
            <a:r>
              <a:rPr lang="en-US" sz="2703" dirty="0">
                <a:solidFill>
                  <a:srgbClr val="FFFFFF"/>
                </a:solidFill>
                <a:latin typeface="Dynapuff SemiCondensed"/>
                <a:ea typeface="Dynapuff SemiCondensed"/>
                <a:cs typeface="Dynapuff SemiCondensed"/>
                <a:sym typeface="Dynapuff SemiCondensed"/>
              </a:rPr>
              <a:t>. </a:t>
            </a:r>
            <a:r>
              <a:rPr lang="en-US" sz="2703" u="sng" dirty="0">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rPr>
              <a:t>cardakcokpl.meb.k12.tr/</a:t>
            </a:r>
            <a:r>
              <a:rPr lang="en-US" sz="2703" u="sng" dirty="0" err="1">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rPr>
              <a:t>meb_iys_dosyalar</a:t>
            </a:r>
            <a:r>
              <a:rPr lang="en-US" sz="2703" u="sng" dirty="0">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rPr>
              <a:t>/20/08/750276/</a:t>
            </a:r>
            <a:r>
              <a:rPr lang="en-US" sz="2703" u="sng" dirty="0" err="1">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rPr>
              <a:t>dosyalar</a:t>
            </a:r>
            <a:r>
              <a:rPr lang="en-US" sz="2703" u="sng" dirty="0">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rPr>
              <a:t>/2025_03/19100323_otokontrolvelisunumu.</a:t>
            </a:r>
          </a:p>
          <a:p>
            <a:pPr algn="l">
              <a:lnSpc>
                <a:spcPts val="3784"/>
              </a:lnSpc>
            </a:pPr>
            <a:endParaRPr lang="en-US" sz="2703" u="sng" dirty="0">
              <a:solidFill>
                <a:srgbClr val="FFFFFF"/>
              </a:solidFill>
              <a:latin typeface="Dynapuff SemiCondensed"/>
              <a:ea typeface="Dynapuff SemiCondensed"/>
              <a:cs typeface="Dynapuff SemiCondensed"/>
              <a:sym typeface="Dynapuff SemiCondensed"/>
              <a:hlinkClick r:id="rId2" tooltip="https://cardakcokpl.meb.k12.tr/meb_iys_dosyalar/20/08/750276/dosyalar/2025_03/19100323_otokontrolvelisunumu.pptx"/>
            </a:endParaRPr>
          </a:p>
          <a:p>
            <a:pPr algn="l">
              <a:lnSpc>
                <a:spcPts val="3784"/>
              </a:lnSpc>
            </a:pPr>
            <a:r>
              <a:rPr lang="en-US" sz="2703" dirty="0">
                <a:solidFill>
                  <a:srgbClr val="FFFFFF"/>
                </a:solidFill>
                <a:latin typeface="Dynapuff SemiCondensed"/>
                <a:ea typeface="Dynapuff SemiCondensed"/>
                <a:cs typeface="Dynapuff SemiCondensed"/>
                <a:sym typeface="Dynapuff SemiCondensed"/>
              </a:rPr>
              <a:t>2.Kırklareli </a:t>
            </a:r>
            <a:r>
              <a:rPr lang="en-US" sz="2703" dirty="0" err="1">
                <a:solidFill>
                  <a:srgbClr val="FFFFFF"/>
                </a:solidFill>
                <a:latin typeface="Dynapuff SemiCondensed"/>
                <a:ea typeface="Dynapuff SemiCondensed"/>
                <a:cs typeface="Dynapuff SemiCondensed"/>
                <a:sym typeface="Dynapuff SemiCondensed"/>
              </a:rPr>
              <a:t>Rehberlik</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ve</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Araştırma</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Merkezi</a:t>
            </a:r>
            <a:r>
              <a:rPr lang="en-US" sz="2703" dirty="0">
                <a:solidFill>
                  <a:srgbClr val="FFFFFF"/>
                </a:solidFill>
                <a:latin typeface="Dynapuff SemiCondensed"/>
                <a:ea typeface="Dynapuff SemiCondensed"/>
                <a:cs typeface="Dynapuff SemiCondensed"/>
                <a:sym typeface="Dynapuff SemiCondensed"/>
              </a:rPr>
              <a:t>. (2023, </a:t>
            </a:r>
            <a:r>
              <a:rPr lang="en-US" sz="2703" dirty="0" err="1">
                <a:solidFill>
                  <a:srgbClr val="FFFFFF"/>
                </a:solidFill>
                <a:latin typeface="Dynapuff SemiCondensed"/>
                <a:ea typeface="Dynapuff SemiCondensed"/>
                <a:cs typeface="Dynapuff SemiCondensed"/>
                <a:sym typeface="Dynapuff SemiCondensed"/>
              </a:rPr>
              <a:t>Eylül</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Otokontrol</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Veli</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bilgilendirme</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sunusu</a:t>
            </a:r>
            <a:r>
              <a:rPr lang="en-US" sz="2703" dirty="0">
                <a:solidFill>
                  <a:srgbClr val="FFFFFF"/>
                </a:solidFill>
                <a:latin typeface="Dynapuff SemiCondensed"/>
                <a:ea typeface="Dynapuff SemiCondensed"/>
                <a:cs typeface="Dynapuff SemiCondensed"/>
                <a:sym typeface="Dynapuff SemiCondensed"/>
              </a:rPr>
              <a:t> [PDF </a:t>
            </a:r>
            <a:r>
              <a:rPr lang="en-US" sz="2703" dirty="0" err="1">
                <a:solidFill>
                  <a:srgbClr val="FFFFFF"/>
                </a:solidFill>
                <a:latin typeface="Dynapuff SemiCondensed"/>
                <a:ea typeface="Dynapuff SemiCondensed"/>
                <a:cs typeface="Dynapuff SemiCondensed"/>
                <a:sym typeface="Dynapuff SemiCondensed"/>
              </a:rPr>
              <a:t>dosyası</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Millî</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Eğitim</a:t>
            </a:r>
            <a:r>
              <a:rPr lang="en-US" sz="2703" dirty="0">
                <a:solidFill>
                  <a:srgbClr val="FFFFFF"/>
                </a:solidFill>
                <a:latin typeface="Dynapuff SemiCondensed"/>
                <a:ea typeface="Dynapuff SemiCondensed"/>
                <a:cs typeface="Dynapuff SemiCondensed"/>
                <a:sym typeface="Dynapuff SemiCondensed"/>
              </a:rPr>
              <a:t> </a:t>
            </a:r>
            <a:r>
              <a:rPr lang="en-US" sz="2703" dirty="0" err="1">
                <a:solidFill>
                  <a:srgbClr val="FFFFFF"/>
                </a:solidFill>
                <a:latin typeface="Dynapuff SemiCondensed"/>
                <a:ea typeface="Dynapuff SemiCondensed"/>
                <a:cs typeface="Dynapuff SemiCondensed"/>
                <a:sym typeface="Dynapuff SemiCondensed"/>
              </a:rPr>
              <a:t>Bakanlığı</a:t>
            </a:r>
            <a:r>
              <a:rPr lang="en-US" sz="2703" dirty="0">
                <a:solidFill>
                  <a:srgbClr val="FFFFFF"/>
                </a:solidFill>
                <a:latin typeface="Dynapuff SemiCondensed"/>
                <a:ea typeface="Dynapuff SemiCondensed"/>
                <a:cs typeface="Dynapuff SemiCondensed"/>
                <a:sym typeface="Dynapuff SemiCondensed"/>
              </a:rPr>
              <a:t>. </a:t>
            </a:r>
            <a:r>
              <a:rPr lang="en-US" sz="2703" u="sng" dirty="0">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rPr>
              <a:t> kirklareliram.meb.k12.tr/</a:t>
            </a:r>
            <a:r>
              <a:rPr lang="en-US" sz="2703" u="sng" dirty="0" err="1">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rPr>
              <a:t>meb_iys_dosyalar</a:t>
            </a:r>
            <a:r>
              <a:rPr lang="en-US" sz="2703" u="sng" dirty="0">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rPr>
              <a:t>/39/01/171424/</a:t>
            </a:r>
            <a:r>
              <a:rPr lang="en-US" sz="2703" u="sng" dirty="0" err="1">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rPr>
              <a:t>dosyalar</a:t>
            </a:r>
            <a:r>
              <a:rPr lang="en-US" sz="2703" u="sng" dirty="0">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rPr>
              <a:t>/2023_09/21114803_OTOKONTROL-VELI-BILGILENDIRME-SUNUSU.pdf</a:t>
            </a:r>
          </a:p>
          <a:p>
            <a:pPr algn="l">
              <a:lnSpc>
                <a:spcPts val="9352"/>
              </a:lnSpc>
            </a:pPr>
            <a:endParaRPr lang="en-US" sz="2703" u="sng" dirty="0">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endParaRPr>
          </a:p>
          <a:p>
            <a:pPr algn="l">
              <a:lnSpc>
                <a:spcPts val="4228"/>
              </a:lnSpc>
            </a:pPr>
            <a:endParaRPr lang="en-US" sz="2703" u="sng" dirty="0">
              <a:solidFill>
                <a:srgbClr val="FFFFFF"/>
              </a:solidFill>
              <a:latin typeface="Dynapuff SemiCondensed"/>
              <a:ea typeface="Dynapuff SemiCondensed"/>
              <a:cs typeface="Dynapuff SemiCondensed"/>
              <a:sym typeface="Dynapuff SemiCondensed"/>
              <a:hlinkClick r:id="rId3" tooltip="https://kirklareliram.meb.k12.tr/meb_iys_dosyalar/39/01/171424/dosyalar/2023_09/21114803_OTOKONTROL-VELI-BILGILENDIRME-SUNUSU.pd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2553980" y="4345707"/>
            <a:ext cx="12210247" cy="3937772"/>
          </a:xfrm>
          <a:prstGeom prst="rect">
            <a:avLst/>
          </a:prstGeom>
        </p:spPr>
        <p:txBody>
          <a:bodyPr lIns="0" tIns="0" rIns="0" bIns="0" rtlCol="0" anchor="t">
            <a:spAutoFit/>
          </a:bodyPr>
          <a:lstStyle/>
          <a:p>
            <a:pPr algn="l">
              <a:lnSpc>
                <a:spcPts val="6181"/>
              </a:lnSpc>
            </a:pPr>
            <a:r>
              <a:rPr lang="en-US" sz="4415" b="1" dirty="0" err="1">
                <a:solidFill>
                  <a:srgbClr val="331C2C"/>
                </a:solidFill>
                <a:latin typeface="Cooper BT Bold"/>
                <a:ea typeface="Cooper BT Bold"/>
                <a:cs typeface="Cooper BT Bold"/>
                <a:sym typeface="Cooper BT Bold"/>
              </a:rPr>
              <a:t>Kişinin</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belirlediği</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hedefe</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ulaşmada</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odaklanmada</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kendini</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idare</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edebilmede</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kişiye</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yön</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veren</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bir</a:t>
            </a:r>
            <a:r>
              <a:rPr lang="en-US" sz="4415" b="1" dirty="0">
                <a:solidFill>
                  <a:srgbClr val="331C2C"/>
                </a:solidFill>
                <a:latin typeface="Cooper BT Bold"/>
                <a:ea typeface="Cooper BT Bold"/>
                <a:cs typeface="Cooper BT Bold"/>
                <a:sym typeface="Cooper BT Bold"/>
              </a:rPr>
              <a:t> yeti </a:t>
            </a:r>
            <a:r>
              <a:rPr lang="en-US" sz="4415" b="1" dirty="0" err="1">
                <a:solidFill>
                  <a:srgbClr val="331C2C"/>
                </a:solidFill>
                <a:latin typeface="Cooper BT Bold"/>
                <a:ea typeface="Cooper BT Bold"/>
                <a:cs typeface="Cooper BT Bold"/>
                <a:sym typeface="Cooper BT Bold"/>
              </a:rPr>
              <a:t>olup</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kendi</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davranışlarını</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duygularını</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ve</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düşüncelerini</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kontrol</a:t>
            </a:r>
            <a:r>
              <a:rPr lang="en-US" sz="4415" b="1" dirty="0">
                <a:solidFill>
                  <a:srgbClr val="331C2C"/>
                </a:solidFill>
                <a:latin typeface="Cooper BT Bold"/>
                <a:ea typeface="Cooper BT Bold"/>
                <a:cs typeface="Cooper BT Bold"/>
                <a:sym typeface="Cooper BT Bold"/>
              </a:rPr>
              <a:t> </a:t>
            </a:r>
            <a:r>
              <a:rPr lang="en-US" sz="4415" b="1" dirty="0" err="1">
                <a:solidFill>
                  <a:srgbClr val="331C2C"/>
                </a:solidFill>
                <a:latin typeface="Cooper BT Bold"/>
                <a:ea typeface="Cooper BT Bold"/>
                <a:cs typeface="Cooper BT Bold"/>
                <a:sym typeface="Cooper BT Bold"/>
              </a:rPr>
              <a:t>edebilme</a:t>
            </a:r>
            <a:r>
              <a:rPr lang="en-US" sz="4415" b="1" dirty="0">
                <a:solidFill>
                  <a:srgbClr val="331C2C"/>
                </a:solidFill>
                <a:latin typeface="Cooper BT Bold"/>
                <a:ea typeface="Cooper BT Bold"/>
                <a:cs typeface="Cooper BT Bold"/>
                <a:sym typeface="Cooper BT Bold"/>
              </a:rPr>
              <a:t> </a:t>
            </a:r>
            <a:r>
              <a:rPr lang="en-US" sz="4415" b="1" dirty="0" err="1" smtClean="0">
                <a:solidFill>
                  <a:srgbClr val="331C2C"/>
                </a:solidFill>
                <a:latin typeface="Cooper BT Bold"/>
                <a:ea typeface="Cooper BT Bold"/>
                <a:cs typeface="Cooper BT Bold"/>
                <a:sym typeface="Cooper BT Bold"/>
              </a:rPr>
              <a:t>becerisidir</a:t>
            </a:r>
            <a:r>
              <a:rPr lang="en-US" sz="4415" b="1" dirty="0" smtClean="0">
                <a:solidFill>
                  <a:srgbClr val="331C2C"/>
                </a:solidFill>
                <a:latin typeface="Cooper BT Bold"/>
                <a:ea typeface="Cooper BT Bold"/>
                <a:cs typeface="Cooper BT Bold"/>
                <a:sym typeface="Cooper BT Bold"/>
              </a:rPr>
              <a:t>.</a:t>
            </a:r>
            <a:endParaRPr lang="en-US" sz="4415" b="1" dirty="0">
              <a:solidFill>
                <a:srgbClr val="331C2C"/>
              </a:solidFill>
              <a:latin typeface="Cooper BT Bold"/>
              <a:ea typeface="Cooper BT Bold"/>
              <a:cs typeface="Cooper BT Bold"/>
              <a:sym typeface="Cooper BT Bold"/>
            </a:endParaRPr>
          </a:p>
        </p:txBody>
      </p:sp>
      <p:sp>
        <p:nvSpPr>
          <p:cNvPr id="3" name="TextBox 3"/>
          <p:cNvSpPr txBox="1"/>
          <p:nvPr/>
        </p:nvSpPr>
        <p:spPr>
          <a:xfrm>
            <a:off x="-902506" y="2720974"/>
            <a:ext cx="13180039" cy="1054734"/>
          </a:xfrm>
          <a:prstGeom prst="rect">
            <a:avLst/>
          </a:prstGeom>
        </p:spPr>
        <p:txBody>
          <a:bodyPr lIns="0" tIns="0" rIns="0" bIns="0" rtlCol="0" anchor="t">
            <a:spAutoFit/>
          </a:bodyPr>
          <a:lstStyle/>
          <a:p>
            <a:pPr algn="ctr">
              <a:lnSpc>
                <a:spcPts val="8540"/>
              </a:lnSpc>
            </a:pPr>
            <a:r>
              <a:rPr lang="en-US" sz="6100" b="1">
                <a:solidFill>
                  <a:srgbClr val="331C2C"/>
                </a:solidFill>
                <a:latin typeface="Cooper BT Bold"/>
                <a:ea typeface="Cooper BT Bold"/>
                <a:cs typeface="Cooper BT Bold"/>
                <a:sym typeface="Cooper BT Bold"/>
              </a:rPr>
              <a:t>OTOKONTROL</a:t>
            </a:r>
          </a:p>
        </p:txBody>
      </p:sp>
      <p:sp>
        <p:nvSpPr>
          <p:cNvPr id="4" name="Freeform 4"/>
          <p:cNvSpPr/>
          <p:nvPr/>
        </p:nvSpPr>
        <p:spPr>
          <a:xfrm>
            <a:off x="14019705" y="369172"/>
            <a:ext cx="3096852" cy="3406537"/>
          </a:xfrm>
          <a:custGeom>
            <a:avLst/>
            <a:gdLst/>
            <a:ahLst/>
            <a:cxnLst/>
            <a:rect l="l" t="t" r="r" b="b"/>
            <a:pathLst>
              <a:path w="3096852" h="3406537">
                <a:moveTo>
                  <a:pt x="0" y="0"/>
                </a:moveTo>
                <a:lnTo>
                  <a:pt x="3096851" y="0"/>
                </a:lnTo>
                <a:lnTo>
                  <a:pt x="3096851" y="3406537"/>
                </a:lnTo>
                <a:lnTo>
                  <a:pt x="0" y="340653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175679">
            <a:off x="796541" y="734064"/>
            <a:ext cx="8210510" cy="7834332"/>
          </a:xfrm>
          <a:custGeom>
            <a:avLst/>
            <a:gdLst/>
            <a:ahLst/>
            <a:cxnLst/>
            <a:rect l="l" t="t" r="r" b="b"/>
            <a:pathLst>
              <a:path w="8210510" h="7834332">
                <a:moveTo>
                  <a:pt x="0" y="0"/>
                </a:moveTo>
                <a:lnTo>
                  <a:pt x="8210510" y="0"/>
                </a:lnTo>
                <a:lnTo>
                  <a:pt x="8210510" y="7834332"/>
                </a:lnTo>
                <a:lnTo>
                  <a:pt x="0" y="78343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175679">
            <a:off x="9664648" y="-258318"/>
            <a:ext cx="8233986" cy="7856732"/>
          </a:xfrm>
          <a:custGeom>
            <a:avLst/>
            <a:gdLst/>
            <a:ahLst/>
            <a:cxnLst/>
            <a:rect l="l" t="t" r="r" b="b"/>
            <a:pathLst>
              <a:path w="8233986" h="7856732">
                <a:moveTo>
                  <a:pt x="0" y="0"/>
                </a:moveTo>
                <a:lnTo>
                  <a:pt x="8233986" y="0"/>
                </a:lnTo>
                <a:lnTo>
                  <a:pt x="8233986" y="7856731"/>
                </a:lnTo>
                <a:lnTo>
                  <a:pt x="0" y="78567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665782" y="2409500"/>
            <a:ext cx="6351268" cy="5261120"/>
          </a:xfrm>
          <a:prstGeom prst="rect">
            <a:avLst/>
          </a:prstGeom>
        </p:spPr>
        <p:txBody>
          <a:bodyPr lIns="0" tIns="0" rIns="0" bIns="0" rtlCol="0" anchor="t">
            <a:spAutoFit/>
          </a:bodyPr>
          <a:lstStyle/>
          <a:p>
            <a:pPr algn="l">
              <a:lnSpc>
                <a:spcPts val="4621"/>
              </a:lnSpc>
            </a:pPr>
            <a:r>
              <a:rPr lang="en-US" sz="3300" dirty="0" err="1">
                <a:solidFill>
                  <a:srgbClr val="FFFFFF"/>
                </a:solidFill>
                <a:latin typeface="Dynapuff SemiCondensed"/>
                <a:ea typeface="Dynapuff SemiCondensed"/>
                <a:cs typeface="Dynapuff SemiCondensed"/>
                <a:sym typeface="Dynapuff SemiCondensed"/>
              </a:rPr>
              <a:t>Öz</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Denetim</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Kilpatrick’in</a:t>
            </a:r>
            <a:r>
              <a:rPr lang="en-US" sz="3300" dirty="0">
                <a:solidFill>
                  <a:srgbClr val="FFFFFF"/>
                </a:solidFill>
                <a:latin typeface="Dynapuff SemiCondensed"/>
                <a:ea typeface="Dynapuff SemiCondensed"/>
                <a:cs typeface="Dynapuff SemiCondensed"/>
                <a:sym typeface="Dynapuff SemiCondensed"/>
              </a:rPr>
              <a:t> (1960) </a:t>
            </a:r>
            <a:r>
              <a:rPr lang="en-US" sz="3300" dirty="0" err="1">
                <a:solidFill>
                  <a:srgbClr val="FFFFFF"/>
                </a:solidFill>
                <a:latin typeface="Dynapuff SemiCondensed"/>
                <a:ea typeface="Dynapuff SemiCondensed"/>
                <a:cs typeface="Dynapuff SemiCondensed"/>
                <a:sym typeface="Dynapuff SemiCondensed"/>
              </a:rPr>
              <a:t>tanımına</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göre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kişinin</a:t>
            </a:r>
            <a:r>
              <a:rPr lang="en-US" sz="3300" dirty="0">
                <a:solidFill>
                  <a:srgbClr val="FFFFFF"/>
                </a:solidFill>
                <a:latin typeface="Dynapuff SemiCondensed"/>
                <a:ea typeface="Dynapuff SemiCondensed"/>
                <a:cs typeface="Dynapuff SemiCondensed"/>
                <a:sym typeface="Dynapuff SemiCondensed"/>
              </a:rPr>
              <a:t> hem </a:t>
            </a:r>
            <a:r>
              <a:rPr lang="en-US" sz="3300" dirty="0" err="1">
                <a:solidFill>
                  <a:srgbClr val="FFFFFF"/>
                </a:solidFill>
                <a:latin typeface="Dynapuff SemiCondensed"/>
                <a:ea typeface="Dynapuff SemiCondensed"/>
                <a:cs typeface="Dynapuff SemiCondensed"/>
                <a:sym typeface="Dynapuff SemiCondensed"/>
              </a:rPr>
              <a:t>içsel</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tatminini</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sürdürmek</a:t>
            </a:r>
            <a:r>
              <a:rPr lang="en-US" sz="3300" dirty="0">
                <a:solidFill>
                  <a:srgbClr val="FFFFFF"/>
                </a:solidFill>
                <a:latin typeface="Dynapuff SemiCondensed"/>
                <a:ea typeface="Dynapuff SemiCondensed"/>
                <a:cs typeface="Dynapuff SemiCondensed"/>
                <a:sym typeface="Dynapuff SemiCondensed"/>
              </a:rPr>
              <a:t> hem de </a:t>
            </a:r>
            <a:r>
              <a:rPr lang="en-US" sz="3300" dirty="0" err="1">
                <a:solidFill>
                  <a:srgbClr val="FFFFFF"/>
                </a:solidFill>
                <a:latin typeface="Dynapuff SemiCondensed"/>
                <a:ea typeface="Dynapuff SemiCondensed"/>
                <a:cs typeface="Dynapuff SemiCondensed"/>
                <a:sym typeface="Dynapuff SemiCondensed"/>
              </a:rPr>
              <a:t>toplumun</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beklentilerine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uyum</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sağlamak</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amacıyla</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kendi</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eylemleri</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üzerinde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kontrol</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sahibi</a:t>
            </a:r>
            <a:r>
              <a:rPr lang="en-US" sz="3300" dirty="0">
                <a:solidFill>
                  <a:srgbClr val="FFFFFF"/>
                </a:solidFill>
                <a:latin typeface="Dynapuff SemiCondensed"/>
                <a:ea typeface="Dynapuff SemiCondensed"/>
                <a:cs typeface="Dynapuff SemiCondensed"/>
                <a:sym typeface="Dynapuff SemiCondensed"/>
              </a:rPr>
              <a:t> </a:t>
            </a:r>
            <a:r>
              <a:rPr lang="en-US" sz="3300" dirty="0" err="1" smtClean="0">
                <a:solidFill>
                  <a:srgbClr val="FFFFFF"/>
                </a:solidFill>
                <a:latin typeface="Dynapuff SemiCondensed"/>
                <a:ea typeface="Dynapuff SemiCondensed"/>
                <a:cs typeface="Dynapuff SemiCondensed"/>
                <a:sym typeface="Dynapuff SemiCondensed"/>
              </a:rPr>
              <a:t>olmasıdır</a:t>
            </a:r>
            <a:r>
              <a:rPr lang="tr-TR" sz="3300" dirty="0" smtClean="0">
                <a:solidFill>
                  <a:srgbClr val="FFFFFF"/>
                </a:solidFill>
                <a:latin typeface="Dynapuff SemiCondensed"/>
                <a:ea typeface="Dynapuff SemiCondensed"/>
                <a:cs typeface="Dynapuff SemiCondensed"/>
                <a:sym typeface="Dynapuff SemiCondensed"/>
              </a:rPr>
              <a:t>.</a:t>
            </a:r>
            <a:r>
              <a:rPr lang="en-US" sz="3300" dirty="0" smtClean="0">
                <a:solidFill>
                  <a:srgbClr val="FFFFFF"/>
                </a:solidFill>
                <a:latin typeface="Dynapuff SemiCondensed"/>
                <a:ea typeface="Dynapuff SemiCondensed"/>
                <a:cs typeface="Dynapuff SemiCondensed"/>
                <a:sym typeface="Dynapuff SemiCondensed"/>
              </a:rPr>
              <a:t>’’</a:t>
            </a:r>
            <a:r>
              <a:rPr lang="tr-TR" sz="3300" dirty="0" smtClean="0">
                <a:solidFill>
                  <a:srgbClr val="FFFFFF"/>
                </a:solidFill>
                <a:latin typeface="Dynapuff SemiCondensed"/>
                <a:ea typeface="Dynapuff SemiCondensed"/>
                <a:cs typeface="Dynapuff SemiCondensed"/>
                <a:sym typeface="Dynapuff SemiCondensed"/>
              </a:rPr>
              <a:t> </a:t>
            </a:r>
            <a:r>
              <a:rPr lang="en-US" sz="3300" dirty="0" smtClean="0">
                <a:solidFill>
                  <a:srgbClr val="FFFFFF"/>
                </a:solidFill>
                <a:latin typeface="Dynapuff SemiCondensed"/>
                <a:ea typeface="Dynapuff SemiCondensed"/>
                <a:cs typeface="Dynapuff SemiCondensed"/>
                <a:sym typeface="Dynapuff SemiCondensed"/>
              </a:rPr>
              <a:t>(</a:t>
            </a:r>
            <a:r>
              <a:rPr lang="en-US" sz="3300" dirty="0" err="1">
                <a:solidFill>
                  <a:srgbClr val="FFFFFF"/>
                </a:solidFill>
                <a:latin typeface="Dynapuff SemiCondensed"/>
                <a:ea typeface="Dynapuff SemiCondensed"/>
                <a:cs typeface="Dynapuff SemiCondensed"/>
                <a:sym typeface="Dynapuff SemiCondensed"/>
              </a:rPr>
              <a:t>akt</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Çardak</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Çok</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Programlı</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Anadolu</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Lisesi</a:t>
            </a:r>
            <a:r>
              <a:rPr lang="en-US" sz="3300" dirty="0">
                <a:solidFill>
                  <a:srgbClr val="FFFFFF"/>
                </a:solidFill>
                <a:latin typeface="Dynapuff SemiCondensed"/>
                <a:ea typeface="Dynapuff SemiCondensed"/>
                <a:cs typeface="Dynapuff SemiCondensed"/>
                <a:sym typeface="Dynapuff SemiCondensed"/>
              </a:rPr>
              <a:t>, 2025)</a:t>
            </a:r>
          </a:p>
        </p:txBody>
      </p:sp>
      <p:sp>
        <p:nvSpPr>
          <p:cNvPr id="5" name="TextBox 5"/>
          <p:cNvSpPr txBox="1"/>
          <p:nvPr/>
        </p:nvSpPr>
        <p:spPr>
          <a:xfrm>
            <a:off x="10530661" y="1395296"/>
            <a:ext cx="6962708" cy="5899051"/>
          </a:xfrm>
          <a:prstGeom prst="rect">
            <a:avLst/>
          </a:prstGeom>
        </p:spPr>
        <p:txBody>
          <a:bodyPr lIns="0" tIns="0" rIns="0" bIns="0" rtlCol="0" anchor="t">
            <a:spAutoFit/>
          </a:bodyPr>
          <a:lstStyle/>
          <a:p>
            <a:pPr algn="l">
              <a:lnSpc>
                <a:spcPts val="4621"/>
              </a:lnSpc>
            </a:pPr>
            <a:r>
              <a:rPr lang="en-US" sz="3300" dirty="0" err="1">
                <a:solidFill>
                  <a:srgbClr val="FFFFFF"/>
                </a:solidFill>
                <a:latin typeface="Dynapuff SemiCondensed"/>
                <a:ea typeface="Dynapuff SemiCondensed"/>
                <a:cs typeface="Dynapuff SemiCondensed"/>
                <a:sym typeface="Dynapuff SemiCondensed"/>
              </a:rPr>
              <a:t>İnsanlar</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yaşamın</a:t>
            </a:r>
            <a:r>
              <a:rPr lang="en-US" sz="3300" dirty="0">
                <a:solidFill>
                  <a:srgbClr val="FFFFFF"/>
                </a:solidFill>
                <a:latin typeface="Dynapuff SemiCondensed"/>
                <a:ea typeface="Dynapuff SemiCondensed"/>
                <a:cs typeface="Dynapuff SemiCondensed"/>
                <a:sym typeface="Dynapuff SemiCondensed"/>
              </a:rPr>
              <a:t> ilk </a:t>
            </a:r>
            <a:r>
              <a:rPr lang="en-US" sz="3300" dirty="0" err="1">
                <a:solidFill>
                  <a:srgbClr val="FFFFFF"/>
                </a:solidFill>
                <a:latin typeface="Dynapuff SemiCondensed"/>
                <a:ea typeface="Dynapuff SemiCondensed"/>
                <a:cs typeface="Dynapuff SemiCondensed"/>
                <a:sym typeface="Dynapuff SemiCondensed"/>
              </a:rPr>
              <a:t>yıllarında</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dürtüsel</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olarak</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hareket</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ederken</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doğru</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yönlendirme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ve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örnek</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olma</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ile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şekillenmeye</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başlayan</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otokontrol</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öz</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denetim</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hemen</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kazanılan</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bir</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beceri</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olmayıp</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öğrenilebilir</a:t>
            </a:r>
            <a:r>
              <a:rPr lang="en-US" sz="3300" dirty="0" smtClean="0">
                <a:solidFill>
                  <a:srgbClr val="FFFFFF"/>
                </a:solidFill>
                <a:latin typeface="Dynapuff SemiCondensed"/>
                <a:ea typeface="Dynapuff SemiCondensed"/>
                <a:cs typeface="Dynapuff SemiCondensed"/>
                <a:sym typeface="Dynapuff SemiCondensed"/>
              </a:rPr>
              <a:t>,</a:t>
            </a:r>
            <a:r>
              <a:rPr lang="tr-TR" sz="3300" dirty="0" smtClean="0">
                <a:solidFill>
                  <a:srgbClr val="FFFFFF"/>
                </a:solidFill>
                <a:latin typeface="Dynapuff SemiCondensed"/>
                <a:ea typeface="Dynapuff SemiCondensed"/>
                <a:cs typeface="Dynapuff SemiCondensed"/>
                <a:sym typeface="Dynapuff SemiCondensed"/>
              </a:rPr>
              <a:t> </a:t>
            </a:r>
            <a:r>
              <a:rPr lang="en-US" sz="3300" dirty="0" err="1" smtClean="0">
                <a:solidFill>
                  <a:srgbClr val="FFFFFF"/>
                </a:solidFill>
                <a:latin typeface="Dynapuff SemiCondensed"/>
                <a:ea typeface="Dynapuff SemiCondensed"/>
                <a:cs typeface="Dynapuff SemiCondensed"/>
                <a:sym typeface="Dynapuff SemiCondensed"/>
              </a:rPr>
              <a:t>geliştirilebilir</a:t>
            </a:r>
            <a:r>
              <a:rPr lang="en-US" sz="3300" dirty="0" smtClean="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bir</a:t>
            </a:r>
            <a:r>
              <a:rPr lang="en-US" sz="3300" dirty="0">
                <a:solidFill>
                  <a:srgbClr val="FFFFFF"/>
                </a:solidFill>
                <a:latin typeface="Dynapuff SemiCondensed"/>
                <a:ea typeface="Dynapuff SemiCondensed"/>
                <a:cs typeface="Dynapuff SemiCondensed"/>
                <a:sym typeface="Dynapuff SemiCondensed"/>
              </a:rPr>
              <a:t> </a:t>
            </a:r>
            <a:r>
              <a:rPr lang="en-US" sz="3300" dirty="0" err="1">
                <a:solidFill>
                  <a:srgbClr val="FFFFFF"/>
                </a:solidFill>
                <a:latin typeface="Dynapuff SemiCondensed"/>
                <a:ea typeface="Dynapuff SemiCondensed"/>
                <a:cs typeface="Dynapuff SemiCondensed"/>
                <a:sym typeface="Dynapuff SemiCondensed"/>
              </a:rPr>
              <a:t>beceridir</a:t>
            </a:r>
            <a:r>
              <a:rPr lang="en-US" sz="3300" dirty="0">
                <a:solidFill>
                  <a:srgbClr val="FFFFFF"/>
                </a:solidFill>
                <a:latin typeface="Dynapuff SemiCondensed"/>
                <a:ea typeface="Dynapuff SemiCondensed"/>
                <a:cs typeface="Dynapuff SemiCondensed"/>
                <a:sym typeface="Dynapuff SemiCondensed"/>
              </a:rPr>
              <a:t>.</a:t>
            </a:r>
          </a:p>
          <a:p>
            <a:pPr algn="l">
              <a:lnSpc>
                <a:spcPts val="4621"/>
              </a:lnSpc>
            </a:pPr>
            <a:endParaRPr lang="en-US" sz="3300" dirty="0">
              <a:solidFill>
                <a:srgbClr val="FFFFFF"/>
              </a:solidFill>
              <a:latin typeface="Dynapuff SemiCondensed"/>
              <a:ea typeface="Dynapuff SemiCondensed"/>
              <a:cs typeface="Dynapuff SemiCondensed"/>
              <a:sym typeface="Dynapuff SemiCondensed"/>
            </a:endParaRPr>
          </a:p>
          <a:p>
            <a:pPr algn="l">
              <a:lnSpc>
                <a:spcPts val="4621"/>
              </a:lnSpc>
            </a:pPr>
            <a:endParaRPr lang="en-US" sz="3300" dirty="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6045459" y="959578"/>
            <a:ext cx="6962708"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OTOKONTROLÜN FAYDALARI</a:t>
            </a:r>
          </a:p>
        </p:txBody>
      </p:sp>
      <p:sp>
        <p:nvSpPr>
          <p:cNvPr id="3" name="Freeform 3"/>
          <p:cNvSpPr/>
          <p:nvPr/>
        </p:nvSpPr>
        <p:spPr>
          <a:xfrm rot="1175679">
            <a:off x="702989" y="1780020"/>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75679">
            <a:off x="6461728" y="4589959"/>
            <a:ext cx="5364544" cy="5118758"/>
          </a:xfrm>
          <a:custGeom>
            <a:avLst/>
            <a:gdLst/>
            <a:ahLst/>
            <a:cxnLst/>
            <a:rect l="l" t="t" r="r" b="b"/>
            <a:pathLst>
              <a:path w="5364544" h="5118758">
                <a:moveTo>
                  <a:pt x="0" y="0"/>
                </a:moveTo>
                <a:lnTo>
                  <a:pt x="5364544" y="0"/>
                </a:lnTo>
                <a:lnTo>
                  <a:pt x="5364544" y="5118758"/>
                </a:lnTo>
                <a:lnTo>
                  <a:pt x="0" y="51187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175679">
            <a:off x="12220466" y="2276404"/>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1665782" y="3280821"/>
            <a:ext cx="4092957" cy="2897482"/>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Motivasyonu artırarak hedefe ulaşmayı kolaylaştırır.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7" name="TextBox 7"/>
          <p:cNvSpPr txBox="1"/>
          <p:nvPr/>
        </p:nvSpPr>
        <p:spPr>
          <a:xfrm>
            <a:off x="7424520" y="6172078"/>
            <a:ext cx="4092957" cy="2316457"/>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Kişinin daha kolay disipline olmasını sağlar.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8" name="TextBox 8"/>
          <p:cNvSpPr txBox="1"/>
          <p:nvPr/>
        </p:nvSpPr>
        <p:spPr>
          <a:xfrm>
            <a:off x="13008167" y="3366147"/>
            <a:ext cx="4251133" cy="3478507"/>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Zaman yönetimi ve planlama becerilerinin yükselmesini destekler.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6045459" y="959578"/>
            <a:ext cx="6962708"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OTOKONTROLÜN FAYDALARI</a:t>
            </a:r>
          </a:p>
        </p:txBody>
      </p:sp>
      <p:sp>
        <p:nvSpPr>
          <p:cNvPr id="3" name="Freeform 3"/>
          <p:cNvSpPr/>
          <p:nvPr/>
        </p:nvSpPr>
        <p:spPr>
          <a:xfrm rot="1175679">
            <a:off x="702989" y="1780020"/>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75679">
            <a:off x="6461728" y="4589959"/>
            <a:ext cx="5364544" cy="5118758"/>
          </a:xfrm>
          <a:custGeom>
            <a:avLst/>
            <a:gdLst/>
            <a:ahLst/>
            <a:cxnLst/>
            <a:rect l="l" t="t" r="r" b="b"/>
            <a:pathLst>
              <a:path w="5364544" h="5118758">
                <a:moveTo>
                  <a:pt x="0" y="0"/>
                </a:moveTo>
                <a:lnTo>
                  <a:pt x="5364544" y="0"/>
                </a:lnTo>
                <a:lnTo>
                  <a:pt x="5364544" y="5118758"/>
                </a:lnTo>
                <a:lnTo>
                  <a:pt x="0" y="51187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175679">
            <a:off x="12220466" y="2276404"/>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1460038" y="3280821"/>
            <a:ext cx="4298700" cy="2897482"/>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Kaygıyı azaltarak kişinin stresle başa çıkabilmesini kolaylaştırır.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7" name="TextBox 7"/>
          <p:cNvSpPr txBox="1"/>
          <p:nvPr/>
        </p:nvSpPr>
        <p:spPr>
          <a:xfrm>
            <a:off x="7424520" y="6172078"/>
            <a:ext cx="4092957" cy="2316457"/>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Sağlıklı ve olumlu ilişkiler kurmada yardımcı olur.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8" name="TextBox 8"/>
          <p:cNvSpPr txBox="1"/>
          <p:nvPr/>
        </p:nvSpPr>
        <p:spPr>
          <a:xfrm>
            <a:off x="13008167" y="3947172"/>
            <a:ext cx="4251133" cy="2316457"/>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Kişiyi zararlı alışkanlıklardan korur.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6045459" y="959578"/>
            <a:ext cx="6962708"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OTOKONTROLÜN FAYDALARI</a:t>
            </a:r>
          </a:p>
        </p:txBody>
      </p:sp>
      <p:sp>
        <p:nvSpPr>
          <p:cNvPr id="3" name="Freeform 3"/>
          <p:cNvSpPr/>
          <p:nvPr/>
        </p:nvSpPr>
        <p:spPr>
          <a:xfrm rot="1175679">
            <a:off x="702989" y="1780020"/>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75679">
            <a:off x="6461728" y="4589959"/>
            <a:ext cx="5364544" cy="5118758"/>
          </a:xfrm>
          <a:custGeom>
            <a:avLst/>
            <a:gdLst/>
            <a:ahLst/>
            <a:cxnLst/>
            <a:rect l="l" t="t" r="r" b="b"/>
            <a:pathLst>
              <a:path w="5364544" h="5118758">
                <a:moveTo>
                  <a:pt x="0" y="0"/>
                </a:moveTo>
                <a:lnTo>
                  <a:pt x="5364544" y="0"/>
                </a:lnTo>
                <a:lnTo>
                  <a:pt x="5364544" y="5118758"/>
                </a:lnTo>
                <a:lnTo>
                  <a:pt x="0" y="511875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1175679">
            <a:off x="12220466" y="2276404"/>
            <a:ext cx="5364544" cy="5118758"/>
          </a:xfrm>
          <a:custGeom>
            <a:avLst/>
            <a:gdLst/>
            <a:ahLst/>
            <a:cxnLst/>
            <a:rect l="l" t="t" r="r" b="b"/>
            <a:pathLst>
              <a:path w="5364544" h="5118758">
                <a:moveTo>
                  <a:pt x="0" y="0"/>
                </a:moveTo>
                <a:lnTo>
                  <a:pt x="5364545" y="0"/>
                </a:lnTo>
                <a:lnTo>
                  <a:pt x="5364545" y="5118759"/>
                </a:lnTo>
                <a:lnTo>
                  <a:pt x="0" y="51187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1460038" y="3280821"/>
            <a:ext cx="4298700" cy="2897482"/>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Duyguları tanıma ve duygu kontrolünün sağlanmasında etkilidir.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7" name="TextBox 7"/>
          <p:cNvSpPr txBox="1"/>
          <p:nvPr/>
        </p:nvSpPr>
        <p:spPr>
          <a:xfrm>
            <a:off x="7097522" y="6187428"/>
            <a:ext cx="4092957" cy="2316457"/>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Anlık karar verme ve anlık davranışlar sergilemeyi engeller.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
        <p:nvSpPr>
          <p:cNvPr id="8" name="TextBox 8"/>
          <p:cNvSpPr txBox="1"/>
          <p:nvPr/>
        </p:nvSpPr>
        <p:spPr>
          <a:xfrm>
            <a:off x="13008167" y="4237684"/>
            <a:ext cx="4251133" cy="1735432"/>
          </a:xfrm>
          <a:prstGeom prst="rect">
            <a:avLst/>
          </a:prstGeom>
        </p:spPr>
        <p:txBody>
          <a:bodyPr lIns="0" tIns="0" rIns="0" bIns="0" rtlCol="0" anchor="t">
            <a:spAutoFit/>
          </a:bodyPr>
          <a:lstStyle/>
          <a:p>
            <a:pPr algn="l">
              <a:lnSpc>
                <a:spcPts val="4621"/>
              </a:lnSpc>
            </a:pPr>
            <a:r>
              <a:rPr lang="en-US" sz="3300">
                <a:solidFill>
                  <a:srgbClr val="FFFFFF"/>
                </a:solidFill>
                <a:latin typeface="Dynapuff SemiCondensed"/>
                <a:ea typeface="Dynapuff SemiCondensed"/>
                <a:cs typeface="Dynapuff SemiCondensed"/>
                <a:sym typeface="Dynapuff SemiCondensed"/>
              </a:rPr>
              <a:t>Kişi,kurallara uyma davranışını geliştirir.</a:t>
            </a:r>
          </a:p>
          <a:p>
            <a:pPr algn="l">
              <a:lnSpc>
                <a:spcPts val="4621"/>
              </a:lnSpc>
            </a:pPr>
            <a:endParaRPr lang="en-US" sz="33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Freeform 2"/>
          <p:cNvSpPr/>
          <p:nvPr/>
        </p:nvSpPr>
        <p:spPr>
          <a:xfrm rot="-10690362">
            <a:off x="14781876" y="-1928852"/>
            <a:ext cx="4134546" cy="4890324"/>
          </a:xfrm>
          <a:custGeom>
            <a:avLst/>
            <a:gdLst/>
            <a:ahLst/>
            <a:cxnLst/>
            <a:rect l="l" t="t" r="r" b="b"/>
            <a:pathLst>
              <a:path w="4134546" h="4890324">
                <a:moveTo>
                  <a:pt x="0" y="0"/>
                </a:moveTo>
                <a:lnTo>
                  <a:pt x="4134546" y="0"/>
                </a:lnTo>
                <a:lnTo>
                  <a:pt x="4134546" y="4890323"/>
                </a:lnTo>
                <a:lnTo>
                  <a:pt x="0" y="48903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65646">
            <a:off x="-1039187" y="7841112"/>
            <a:ext cx="4135775" cy="4891777"/>
          </a:xfrm>
          <a:custGeom>
            <a:avLst/>
            <a:gdLst/>
            <a:ahLst/>
            <a:cxnLst/>
            <a:rect l="l" t="t" r="r" b="b"/>
            <a:pathLst>
              <a:path w="4135775" h="4891777">
                <a:moveTo>
                  <a:pt x="0" y="0"/>
                </a:moveTo>
                <a:lnTo>
                  <a:pt x="4135774" y="0"/>
                </a:lnTo>
                <a:lnTo>
                  <a:pt x="4135774" y="4891776"/>
                </a:lnTo>
                <a:lnTo>
                  <a:pt x="0" y="48917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897588" y="641361"/>
            <a:ext cx="13100267"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OTOKONTROLÜ GELİŞMİŞ BİREYLERİN ÖZELLİKLERİ</a:t>
            </a:r>
          </a:p>
        </p:txBody>
      </p:sp>
      <p:grpSp>
        <p:nvGrpSpPr>
          <p:cNvPr id="5" name="Group 5"/>
          <p:cNvGrpSpPr/>
          <p:nvPr/>
        </p:nvGrpSpPr>
        <p:grpSpPr>
          <a:xfrm>
            <a:off x="1216059" y="1802094"/>
            <a:ext cx="10531476" cy="1356057"/>
            <a:chOff x="0" y="0"/>
            <a:chExt cx="2773722" cy="357151"/>
          </a:xfrm>
        </p:grpSpPr>
        <p:sp>
          <p:nvSpPr>
            <p:cNvPr id="6" name="Freeform 6"/>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7" name="TextBox 7"/>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5184" y="1860763"/>
            <a:ext cx="10141186" cy="1616687"/>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Gününü planlama, organize olma konularında başarılıdırlar.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grpSp>
        <p:nvGrpSpPr>
          <p:cNvPr id="9" name="Group 9"/>
          <p:cNvGrpSpPr/>
          <p:nvPr/>
        </p:nvGrpSpPr>
        <p:grpSpPr>
          <a:xfrm>
            <a:off x="349025" y="5031250"/>
            <a:ext cx="10531476" cy="1356057"/>
            <a:chOff x="0" y="0"/>
            <a:chExt cx="2773722" cy="357151"/>
          </a:xfrm>
        </p:grpSpPr>
        <p:sp>
          <p:nvSpPr>
            <p:cNvPr id="10" name="Freeform 10"/>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1" name="TextBox 11"/>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727824" y="3416672"/>
            <a:ext cx="10531476" cy="1356057"/>
            <a:chOff x="0" y="0"/>
            <a:chExt cx="2773722" cy="357151"/>
          </a:xfrm>
        </p:grpSpPr>
        <p:sp>
          <p:nvSpPr>
            <p:cNvPr id="13" name="Freeform 13"/>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4" name="TextBox 14"/>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118114" y="3749488"/>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Kendi özelliklerinin farkındadırlar. </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grpSp>
        <p:nvGrpSpPr>
          <p:cNvPr id="16" name="Group 16"/>
          <p:cNvGrpSpPr/>
          <p:nvPr/>
        </p:nvGrpSpPr>
        <p:grpSpPr>
          <a:xfrm>
            <a:off x="6052733" y="6720682"/>
            <a:ext cx="10531476" cy="1356057"/>
            <a:chOff x="0" y="0"/>
            <a:chExt cx="2773722" cy="357151"/>
          </a:xfrm>
        </p:grpSpPr>
        <p:sp>
          <p:nvSpPr>
            <p:cNvPr id="17" name="Freeform 17"/>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8" name="TextBox 18"/>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721207" y="8580272"/>
            <a:ext cx="10531476" cy="1356057"/>
            <a:chOff x="0" y="0"/>
            <a:chExt cx="2773722" cy="357151"/>
          </a:xfrm>
        </p:grpSpPr>
        <p:sp>
          <p:nvSpPr>
            <p:cNvPr id="20" name="Freeform 20"/>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21" name="TextBox 21"/>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44170" y="5356650"/>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Sorumluluk bilincine sahiptirler.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
        <p:nvSpPr>
          <p:cNvPr id="23" name="TextBox 23"/>
          <p:cNvSpPr txBox="1"/>
          <p:nvPr/>
        </p:nvSpPr>
        <p:spPr>
          <a:xfrm>
            <a:off x="6443024" y="6731514"/>
            <a:ext cx="10141186" cy="1616687"/>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Beklenmedik durumlarda sakin kalma ve çözüm üretme becerileri yüksektir.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
        <p:nvSpPr>
          <p:cNvPr id="24" name="TextBox 24"/>
          <p:cNvSpPr txBox="1"/>
          <p:nvPr/>
        </p:nvSpPr>
        <p:spPr>
          <a:xfrm>
            <a:off x="2916352" y="8862567"/>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Dikkatlidirler.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E5E5"/>
        </a:solidFill>
        <a:effectLst/>
      </p:bgPr>
    </p:bg>
    <p:spTree>
      <p:nvGrpSpPr>
        <p:cNvPr id="1" name=""/>
        <p:cNvGrpSpPr/>
        <p:nvPr/>
      </p:nvGrpSpPr>
      <p:grpSpPr>
        <a:xfrm>
          <a:off x="0" y="0"/>
          <a:ext cx="0" cy="0"/>
          <a:chOff x="0" y="0"/>
          <a:chExt cx="0" cy="0"/>
        </a:xfrm>
      </p:grpSpPr>
      <p:sp>
        <p:nvSpPr>
          <p:cNvPr id="2" name="Freeform 2"/>
          <p:cNvSpPr/>
          <p:nvPr/>
        </p:nvSpPr>
        <p:spPr>
          <a:xfrm rot="-10690362">
            <a:off x="14994851" y="-1718075"/>
            <a:ext cx="4134546" cy="4890324"/>
          </a:xfrm>
          <a:custGeom>
            <a:avLst/>
            <a:gdLst/>
            <a:ahLst/>
            <a:cxnLst/>
            <a:rect l="l" t="t" r="r" b="b"/>
            <a:pathLst>
              <a:path w="4134546" h="4890324">
                <a:moveTo>
                  <a:pt x="0" y="0"/>
                </a:moveTo>
                <a:lnTo>
                  <a:pt x="4134546" y="0"/>
                </a:lnTo>
                <a:lnTo>
                  <a:pt x="4134546" y="4890323"/>
                </a:lnTo>
                <a:lnTo>
                  <a:pt x="0" y="489032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65646">
            <a:off x="-1210436" y="7490440"/>
            <a:ext cx="4135775" cy="4891777"/>
          </a:xfrm>
          <a:custGeom>
            <a:avLst/>
            <a:gdLst/>
            <a:ahLst/>
            <a:cxnLst/>
            <a:rect l="l" t="t" r="r" b="b"/>
            <a:pathLst>
              <a:path w="4135775" h="4891777">
                <a:moveTo>
                  <a:pt x="0" y="0"/>
                </a:moveTo>
                <a:lnTo>
                  <a:pt x="4135775" y="0"/>
                </a:lnTo>
                <a:lnTo>
                  <a:pt x="4135775" y="4891777"/>
                </a:lnTo>
                <a:lnTo>
                  <a:pt x="0" y="48917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2897588" y="641361"/>
            <a:ext cx="13100267"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OTOKONTROLÜ GELİŞMİŞ BİREYLERİN ÖZELLİKLERİ</a:t>
            </a:r>
          </a:p>
        </p:txBody>
      </p:sp>
      <p:grpSp>
        <p:nvGrpSpPr>
          <p:cNvPr id="5" name="Group 5"/>
          <p:cNvGrpSpPr/>
          <p:nvPr/>
        </p:nvGrpSpPr>
        <p:grpSpPr>
          <a:xfrm>
            <a:off x="1216059" y="1802094"/>
            <a:ext cx="10531476" cy="1356057"/>
            <a:chOff x="0" y="0"/>
            <a:chExt cx="2773722" cy="357151"/>
          </a:xfrm>
        </p:grpSpPr>
        <p:sp>
          <p:nvSpPr>
            <p:cNvPr id="6" name="Freeform 6"/>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7" name="TextBox 7"/>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5184" y="1860763"/>
            <a:ext cx="10141186" cy="1616687"/>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Belirli bir hedefleri vardır. Hedeflerine göre yaşamlarını planlama davranışları sergilerler.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grpSp>
        <p:nvGrpSpPr>
          <p:cNvPr id="9" name="Group 9"/>
          <p:cNvGrpSpPr/>
          <p:nvPr/>
        </p:nvGrpSpPr>
        <p:grpSpPr>
          <a:xfrm>
            <a:off x="349025" y="5031250"/>
            <a:ext cx="10531476" cy="1356057"/>
            <a:chOff x="0" y="0"/>
            <a:chExt cx="2773722" cy="357151"/>
          </a:xfrm>
        </p:grpSpPr>
        <p:sp>
          <p:nvSpPr>
            <p:cNvPr id="10" name="Freeform 10"/>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1" name="TextBox 11"/>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6727824" y="3416672"/>
            <a:ext cx="10531476" cy="1356057"/>
            <a:chOff x="0" y="0"/>
            <a:chExt cx="2773722" cy="357151"/>
          </a:xfrm>
        </p:grpSpPr>
        <p:sp>
          <p:nvSpPr>
            <p:cNvPr id="13" name="Freeform 13"/>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4" name="TextBox 14"/>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7118114" y="3749488"/>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Sosyal ve akademik yönleri kuvvetlidir.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grpSp>
        <p:nvGrpSpPr>
          <p:cNvPr id="16" name="Group 16"/>
          <p:cNvGrpSpPr/>
          <p:nvPr/>
        </p:nvGrpSpPr>
        <p:grpSpPr>
          <a:xfrm>
            <a:off x="6052733" y="6720682"/>
            <a:ext cx="10531476" cy="1356057"/>
            <a:chOff x="0" y="0"/>
            <a:chExt cx="2773722" cy="357151"/>
          </a:xfrm>
        </p:grpSpPr>
        <p:sp>
          <p:nvSpPr>
            <p:cNvPr id="17" name="Freeform 17"/>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18" name="TextBox 18"/>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2721207" y="8580272"/>
            <a:ext cx="10531476" cy="1356057"/>
            <a:chOff x="0" y="0"/>
            <a:chExt cx="2773722" cy="357151"/>
          </a:xfrm>
        </p:grpSpPr>
        <p:sp>
          <p:nvSpPr>
            <p:cNvPr id="20" name="Freeform 20"/>
            <p:cNvSpPr/>
            <p:nvPr/>
          </p:nvSpPr>
          <p:spPr>
            <a:xfrm>
              <a:off x="0" y="0"/>
              <a:ext cx="2773722" cy="357151"/>
            </a:xfrm>
            <a:custGeom>
              <a:avLst/>
              <a:gdLst/>
              <a:ahLst/>
              <a:cxnLst/>
              <a:rect l="l" t="t" r="r" b="b"/>
              <a:pathLst>
                <a:path w="2773722" h="357151">
                  <a:moveTo>
                    <a:pt x="37491" y="0"/>
                  </a:moveTo>
                  <a:lnTo>
                    <a:pt x="2736231" y="0"/>
                  </a:lnTo>
                  <a:cubicBezTo>
                    <a:pt x="2756937" y="0"/>
                    <a:pt x="2773722" y="16785"/>
                    <a:pt x="2773722" y="37491"/>
                  </a:cubicBezTo>
                  <a:lnTo>
                    <a:pt x="2773722" y="319659"/>
                  </a:lnTo>
                  <a:cubicBezTo>
                    <a:pt x="2773722" y="329603"/>
                    <a:pt x="2769772" y="339139"/>
                    <a:pt x="2762741" y="346170"/>
                  </a:cubicBezTo>
                  <a:cubicBezTo>
                    <a:pt x="2755710" y="353201"/>
                    <a:pt x="2746174" y="357151"/>
                    <a:pt x="2736231" y="357151"/>
                  </a:cubicBezTo>
                  <a:lnTo>
                    <a:pt x="37491" y="357151"/>
                  </a:lnTo>
                  <a:cubicBezTo>
                    <a:pt x="16785" y="357151"/>
                    <a:pt x="0" y="340365"/>
                    <a:pt x="0" y="319659"/>
                  </a:cubicBezTo>
                  <a:lnTo>
                    <a:pt x="0" y="37491"/>
                  </a:lnTo>
                  <a:cubicBezTo>
                    <a:pt x="0" y="16785"/>
                    <a:pt x="16785" y="0"/>
                    <a:pt x="37491" y="0"/>
                  </a:cubicBezTo>
                  <a:close/>
                </a:path>
              </a:pathLst>
            </a:custGeom>
            <a:solidFill>
              <a:srgbClr val="8C52FF"/>
            </a:solidFill>
          </p:spPr>
        </p:sp>
        <p:sp>
          <p:nvSpPr>
            <p:cNvPr id="21" name="TextBox 21"/>
            <p:cNvSpPr txBox="1"/>
            <p:nvPr/>
          </p:nvSpPr>
          <p:spPr>
            <a:xfrm>
              <a:off x="0" y="-38100"/>
              <a:ext cx="2773722" cy="395251"/>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544170" y="5356650"/>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Kişilerarası iletişim becerileri gelişmiştir.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
        <p:nvSpPr>
          <p:cNvPr id="23" name="TextBox 23"/>
          <p:cNvSpPr txBox="1"/>
          <p:nvPr/>
        </p:nvSpPr>
        <p:spPr>
          <a:xfrm>
            <a:off x="6443024" y="6731514"/>
            <a:ext cx="10141186" cy="1616687"/>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Onay görmeyen, olumsuz davranış kalıplarını sergileme oranları daha düşüktür.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
        <p:nvSpPr>
          <p:cNvPr id="24" name="TextBox 24"/>
          <p:cNvSpPr txBox="1"/>
          <p:nvPr/>
        </p:nvSpPr>
        <p:spPr>
          <a:xfrm>
            <a:off x="2916352" y="8862567"/>
            <a:ext cx="10141186" cy="1073762"/>
          </a:xfrm>
          <a:prstGeom prst="rect">
            <a:avLst/>
          </a:prstGeom>
        </p:spPr>
        <p:txBody>
          <a:bodyPr lIns="0" tIns="0" rIns="0" bIns="0" rtlCol="0" anchor="t">
            <a:spAutoFit/>
          </a:bodyPr>
          <a:lstStyle/>
          <a:p>
            <a:pPr algn="l">
              <a:lnSpc>
                <a:spcPts val="4341"/>
              </a:lnSpc>
            </a:pPr>
            <a:r>
              <a:rPr lang="en-US" sz="3100">
                <a:solidFill>
                  <a:srgbClr val="FFFFFF"/>
                </a:solidFill>
                <a:latin typeface="Dynapuff SemiCondensed"/>
                <a:ea typeface="Dynapuff SemiCondensed"/>
                <a:cs typeface="Dynapuff SemiCondensed"/>
                <a:sym typeface="Dynapuff SemiCondensed"/>
              </a:rPr>
              <a:t>Sabırlıdırlar.</a:t>
            </a:r>
          </a:p>
          <a:p>
            <a:pPr algn="l">
              <a:lnSpc>
                <a:spcPts val="4341"/>
              </a:lnSpc>
            </a:pPr>
            <a:endParaRPr lang="en-US" sz="3100">
              <a:solidFill>
                <a:srgbClr val="FFFFFF"/>
              </a:solidFill>
              <a:latin typeface="Dynapuff SemiCondensed"/>
              <a:ea typeface="Dynapuff SemiCondensed"/>
              <a:cs typeface="Dynapuff SemiCondensed"/>
              <a:sym typeface="Dynapuff Semi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170FF">
                <a:alpha val="100000"/>
              </a:srgbClr>
            </a:gs>
            <a:gs pos="100000">
              <a:srgbClr val="FF66C4">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3103331" y="1950327"/>
            <a:ext cx="5549491" cy="688952"/>
          </a:xfrm>
          <a:prstGeom prst="rect">
            <a:avLst/>
          </a:prstGeom>
        </p:spPr>
        <p:txBody>
          <a:bodyPr lIns="0" tIns="0" rIns="0" bIns="0" rtlCol="0" anchor="t">
            <a:spAutoFit/>
          </a:bodyPr>
          <a:lstStyle/>
          <a:p>
            <a:pPr algn="l">
              <a:lnSpc>
                <a:spcPts val="5601"/>
              </a:lnSpc>
            </a:pPr>
            <a:r>
              <a:rPr lang="en-US" sz="4000">
                <a:solidFill>
                  <a:srgbClr val="3F2E3E"/>
                </a:solidFill>
                <a:latin typeface="Dynapuff SemiCondensed"/>
                <a:ea typeface="Dynapuff SemiCondensed"/>
                <a:cs typeface="Dynapuff SemiCondensed"/>
                <a:sym typeface="Dynapuff SemiCondensed"/>
              </a:rPr>
              <a:t>Marshmallow Deneyi </a:t>
            </a:r>
          </a:p>
        </p:txBody>
      </p:sp>
      <p:sp>
        <p:nvSpPr>
          <p:cNvPr id="3" name="Freeform 3"/>
          <p:cNvSpPr/>
          <p:nvPr/>
        </p:nvSpPr>
        <p:spPr>
          <a:xfrm>
            <a:off x="0" y="2779294"/>
            <a:ext cx="15251293" cy="2939340"/>
          </a:xfrm>
          <a:custGeom>
            <a:avLst/>
            <a:gdLst/>
            <a:ahLst/>
            <a:cxnLst/>
            <a:rect l="l" t="t" r="r" b="b"/>
            <a:pathLst>
              <a:path w="15251293" h="2939340">
                <a:moveTo>
                  <a:pt x="0" y="0"/>
                </a:moveTo>
                <a:lnTo>
                  <a:pt x="15251293" y="0"/>
                </a:lnTo>
                <a:lnTo>
                  <a:pt x="15251293" y="2939340"/>
                </a:lnTo>
                <a:lnTo>
                  <a:pt x="0" y="29393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2916352" y="2995229"/>
            <a:ext cx="12137179" cy="2316416"/>
          </a:xfrm>
          <a:prstGeom prst="rect">
            <a:avLst/>
          </a:prstGeom>
        </p:spPr>
        <p:txBody>
          <a:bodyPr lIns="0" tIns="0" rIns="0" bIns="0" rtlCol="0" anchor="t">
            <a:spAutoFit/>
          </a:bodyPr>
          <a:lstStyle/>
          <a:p>
            <a:pPr algn="l">
              <a:lnSpc>
                <a:spcPts val="4623"/>
              </a:lnSpc>
            </a:pPr>
            <a:r>
              <a:rPr lang="en-US" sz="3302">
                <a:solidFill>
                  <a:srgbClr val="3F2E3E"/>
                </a:solidFill>
                <a:latin typeface="Dynapuff SemiCondensed"/>
                <a:ea typeface="Dynapuff SemiCondensed"/>
                <a:cs typeface="Dynapuff SemiCondensed"/>
                <a:sym typeface="Dynapuff SemiCondensed"/>
              </a:rPr>
              <a:t>Zevki Erteleme Becerisi Testi” olarak da anılan bu çalışma Walter Mischel tarafından 1970 yılında 4-6 yaş arasındaki çocukların kendilerini kontrol etme ve duygularını yönetme becerilerini ölçmeyi hedeflemektedir. </a:t>
            </a:r>
          </a:p>
        </p:txBody>
      </p:sp>
      <p:sp>
        <p:nvSpPr>
          <p:cNvPr id="5" name="Freeform 5"/>
          <p:cNvSpPr/>
          <p:nvPr/>
        </p:nvSpPr>
        <p:spPr>
          <a:xfrm>
            <a:off x="2400978" y="6318960"/>
            <a:ext cx="15251293" cy="2939340"/>
          </a:xfrm>
          <a:custGeom>
            <a:avLst/>
            <a:gdLst/>
            <a:ahLst/>
            <a:cxnLst/>
            <a:rect l="l" t="t" r="r" b="b"/>
            <a:pathLst>
              <a:path w="15251293" h="2939340">
                <a:moveTo>
                  <a:pt x="0" y="0"/>
                </a:moveTo>
                <a:lnTo>
                  <a:pt x="15251293" y="0"/>
                </a:lnTo>
                <a:lnTo>
                  <a:pt x="15251293" y="2939340"/>
                </a:lnTo>
                <a:lnTo>
                  <a:pt x="0" y="29393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5515092" y="6700219"/>
            <a:ext cx="12137179" cy="2897441"/>
          </a:xfrm>
          <a:prstGeom prst="rect">
            <a:avLst/>
          </a:prstGeom>
        </p:spPr>
        <p:txBody>
          <a:bodyPr lIns="0" tIns="0" rIns="0" bIns="0" rtlCol="0" anchor="t">
            <a:spAutoFit/>
          </a:bodyPr>
          <a:lstStyle/>
          <a:p>
            <a:pPr algn="l">
              <a:lnSpc>
                <a:spcPts val="4623"/>
              </a:lnSpc>
            </a:pPr>
            <a:r>
              <a:rPr lang="en-US" sz="3302">
                <a:solidFill>
                  <a:srgbClr val="3F2E3E"/>
                </a:solidFill>
                <a:latin typeface="Dynapuff SemiCondensed"/>
                <a:ea typeface="Dynapuff SemiCondensed"/>
                <a:cs typeface="Dynapuff SemiCondensed"/>
                <a:sym typeface="Dynapuff SemiCondensed"/>
              </a:rPr>
              <a:t>Özdenetim becerisi yüksek olup deneyde istenileni yapabilen çocukların ileri yaşlarda daha yüksek akademik başarılara ve daha sağlıklı sosyal ilişkilere sahip olduğu görülmüştür.’’ (kirklareliram.meb.k12.tr)</a:t>
            </a:r>
          </a:p>
          <a:p>
            <a:pPr algn="l">
              <a:lnSpc>
                <a:spcPts val="4623"/>
              </a:lnSpc>
            </a:pPr>
            <a:endParaRPr lang="en-US" sz="3302">
              <a:solidFill>
                <a:srgbClr val="3F2E3E"/>
              </a:solidFill>
              <a:latin typeface="Dynapuff SemiCondensed"/>
              <a:ea typeface="Dynapuff SemiCondensed"/>
              <a:cs typeface="Dynapuff SemiCondensed"/>
              <a:sym typeface="Dynapuff SemiCondense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724</Words>
  <Application>Microsoft Office PowerPoint</Application>
  <PresentationFormat>Özel</PresentationFormat>
  <Paragraphs>99</Paragraphs>
  <Slides>16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16</vt:i4>
      </vt:variant>
    </vt:vector>
  </HeadingPairs>
  <TitlesOfParts>
    <vt:vector size="25" baseType="lpstr">
      <vt:lpstr>Arial</vt:lpstr>
      <vt:lpstr>Poppins</vt:lpstr>
      <vt:lpstr>League Spartan</vt:lpstr>
      <vt:lpstr>Dynapuff SemiCondensed</vt:lpstr>
      <vt:lpstr>Cooper BT Bold</vt:lpstr>
      <vt:lpstr>Calibri</vt:lpstr>
      <vt:lpstr>Just Another Hand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OTOKONTROL (ÖZDENETİM) NEDİR?</dc:title>
  <cp:lastModifiedBy>Pc</cp:lastModifiedBy>
  <cp:revision>3</cp:revision>
  <dcterms:created xsi:type="dcterms:W3CDTF">2006-08-16T00:00:00Z</dcterms:created>
  <dcterms:modified xsi:type="dcterms:W3CDTF">2025-07-02T06:51:11Z</dcterms:modified>
  <dc:identifier>DAGrbc63viE</dc:identifier>
</cp:coreProperties>
</file>