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25.02.2014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 Seçimi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CenturyGothic-Bold"/>
              </a:rPr>
              <a:t>Meslek seçimi açısından bir kişinin kendini tanıması </a:t>
            </a:r>
            <a:r>
              <a:rPr lang="tr-TR" b="1" dirty="0" smtClean="0">
                <a:latin typeface="CenturyGothic"/>
              </a:rPr>
              <a:t>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tr-TR" sz="3600" dirty="0" smtClean="0"/>
              <a:t>Onun </a:t>
            </a:r>
            <a:r>
              <a:rPr lang="tr-TR" sz="3600" dirty="0" smtClean="0"/>
              <a:t>meslek </a:t>
            </a:r>
            <a:r>
              <a:rPr lang="tr-TR" sz="3600" dirty="0" smtClean="0"/>
              <a:t>seçiminde rol </a:t>
            </a:r>
            <a:r>
              <a:rPr lang="tr-TR" sz="3600" dirty="0" smtClean="0"/>
              <a:t>oynayan kişilik özellikleri yönünden kendini açık ve doğru </a:t>
            </a:r>
            <a:r>
              <a:rPr lang="tr-TR" sz="3600" dirty="0" smtClean="0"/>
              <a:t>biçimde değerlendirebilmesidir</a:t>
            </a:r>
            <a:r>
              <a:rPr lang="tr-TR" sz="3600" dirty="0" smtClean="0"/>
              <a:t>. Başka bir deyişle; kişinin her istediğini bilmesi </a:t>
            </a:r>
            <a:r>
              <a:rPr lang="tr-TR" sz="3600" dirty="0" smtClean="0"/>
              <a:t>ve isteklerine </a:t>
            </a:r>
            <a:r>
              <a:rPr lang="tr-TR" sz="3600" dirty="0" smtClean="0"/>
              <a:t>erişebilme gücünü iyi tanıması gerekir.</a:t>
            </a:r>
            <a:endParaRPr lang="tr-T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enturyGothic"/>
              </a:rPr>
              <a:t/>
            </a:r>
            <a:br>
              <a:rPr lang="tr-TR" dirty="0" smtClean="0">
                <a:latin typeface="CenturyGothic"/>
              </a:rPr>
            </a:br>
            <a:r>
              <a:rPr lang="tr-TR" dirty="0" smtClean="0">
                <a:latin typeface="CenturyGothic"/>
              </a:rPr>
              <a:t>Yani;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CenturyGothic"/>
              </a:rPr>
              <a:t>Hangi </a:t>
            </a:r>
            <a:r>
              <a:rPr lang="tr-TR" sz="3600" b="1" dirty="0" smtClean="0">
                <a:latin typeface="CenturyGothic"/>
              </a:rPr>
              <a:t>alanda ne düzeyde yeteneğe sahip olduğunu </a:t>
            </a:r>
            <a:r>
              <a:rPr lang="tr-TR" sz="3600" b="1" dirty="0" smtClean="0">
                <a:latin typeface="CenturyGothic-Bold"/>
              </a:rPr>
              <a:t>(YETENEK)</a:t>
            </a:r>
          </a:p>
          <a:p>
            <a:r>
              <a:rPr lang="tr-TR" sz="3600" b="1" dirty="0" smtClean="0">
                <a:latin typeface="CenturyGothic"/>
              </a:rPr>
              <a:t>Nasıl </a:t>
            </a:r>
            <a:r>
              <a:rPr lang="tr-TR" sz="3600" b="1" dirty="0" smtClean="0">
                <a:latin typeface="CenturyGothic"/>
              </a:rPr>
              <a:t>bir çalışma ortamında ne gibi işleri yapmaktan </a:t>
            </a:r>
            <a:r>
              <a:rPr lang="tr-TR" sz="3600" b="1" dirty="0" smtClean="0">
                <a:latin typeface="CenturyGothic"/>
              </a:rPr>
              <a:t>hoşlanacağını </a:t>
            </a:r>
            <a:r>
              <a:rPr lang="tr-TR" sz="3600" b="1" dirty="0" smtClean="0">
                <a:latin typeface="CenturyGothic-Bold"/>
              </a:rPr>
              <a:t>(İLGİ</a:t>
            </a:r>
            <a:r>
              <a:rPr lang="tr-TR" sz="3600" b="1" dirty="0" smtClean="0">
                <a:latin typeface="CenturyGothic-Bold"/>
              </a:rPr>
              <a:t>)</a:t>
            </a:r>
          </a:p>
          <a:p>
            <a:r>
              <a:rPr lang="tr-TR" sz="3600" b="1" dirty="0" smtClean="0">
                <a:latin typeface="CenturyGothic"/>
              </a:rPr>
              <a:t>Mesleğinden </a:t>
            </a:r>
            <a:r>
              <a:rPr lang="tr-TR" sz="3600" b="1" dirty="0" smtClean="0">
                <a:latin typeface="CenturyGothic"/>
              </a:rPr>
              <a:t>ne gibi yararlar beklediğini </a:t>
            </a:r>
            <a:r>
              <a:rPr lang="tr-TR" sz="3600" b="1" dirty="0" smtClean="0">
                <a:latin typeface="CenturyGothic-Bold"/>
              </a:rPr>
              <a:t>(</a:t>
            </a:r>
            <a:r>
              <a:rPr lang="tr-TR" sz="3600" b="1" dirty="0" smtClean="0">
                <a:latin typeface="CenturyGothic-Bold"/>
              </a:rPr>
              <a:t>DEĞER) </a:t>
            </a:r>
            <a:r>
              <a:rPr lang="tr-TR" sz="3600" dirty="0" smtClean="0">
                <a:latin typeface="CenturyGothic"/>
              </a:rPr>
              <a:t>bilmesi </a:t>
            </a:r>
            <a:r>
              <a:rPr lang="tr-TR" sz="3600" dirty="0" smtClean="0">
                <a:latin typeface="CenturyGothic"/>
              </a:rPr>
              <a:t>gerekir.</a:t>
            </a:r>
            <a:endParaRPr lang="tr-T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enturyGothic-Bold"/>
              </a:rPr>
              <a:t>Yetenek;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Bir kimse bir mesleği veya ona hazırlayan bir eğitim </a:t>
            </a:r>
            <a:r>
              <a:rPr lang="tr-TR" dirty="0" smtClean="0"/>
              <a:t>programını seçerken</a:t>
            </a:r>
            <a:r>
              <a:rPr lang="tr-TR" dirty="0" smtClean="0"/>
              <a:t>, hangi yetenek türüne, ne derece sahip olduğunu düşünmeli ve </a:t>
            </a:r>
            <a:r>
              <a:rPr lang="tr-TR" dirty="0" smtClean="0"/>
              <a:t>en çok </a:t>
            </a:r>
            <a:r>
              <a:rPr lang="tr-TR" dirty="0" smtClean="0"/>
              <a:t>sahip olduğu yeteneğini kullanabileceği çalışma alanını </a:t>
            </a:r>
            <a:r>
              <a:rPr lang="tr-TR" dirty="0" smtClean="0"/>
              <a:t>araştırmalıdır.Sahip </a:t>
            </a:r>
            <a:r>
              <a:rPr lang="tr-TR" dirty="0" smtClean="0"/>
              <a:t>olunan yetenekten farklı yetenek gerektiren bir alana </a:t>
            </a:r>
            <a:r>
              <a:rPr lang="tr-TR" dirty="0" err="1" smtClean="0"/>
              <a:t>yönelindiğinde</a:t>
            </a:r>
            <a:r>
              <a:rPr lang="tr-TR" dirty="0" smtClean="0"/>
              <a:t>; o </a:t>
            </a:r>
            <a:r>
              <a:rPr lang="tr-TR" dirty="0" smtClean="0"/>
              <a:t>alanda başarı şansı düşük olacak ve buna bağlı olarak mesleki </a:t>
            </a:r>
            <a:r>
              <a:rPr lang="tr-TR" dirty="0" smtClean="0"/>
              <a:t>doyumsuzluk yaşanacaktır</a:t>
            </a:r>
            <a:r>
              <a:rPr lang="tr-TR" dirty="0" smtClean="0"/>
              <a:t>. Bir kimsenin bir alanda ki yeteneğini yani öğrenme </a:t>
            </a:r>
            <a:r>
              <a:rPr lang="tr-TR" dirty="0" smtClean="0"/>
              <a:t>gücünü tanımasının </a:t>
            </a:r>
            <a:r>
              <a:rPr lang="tr-TR" dirty="0" smtClean="0"/>
              <a:t>en kolay ve bilinen yolu; o güne kadar o alanda </a:t>
            </a:r>
            <a:r>
              <a:rPr lang="tr-TR" dirty="0" smtClean="0"/>
              <a:t>yaptığı çalışmalarda </a:t>
            </a:r>
            <a:r>
              <a:rPr lang="tr-TR" dirty="0" smtClean="0"/>
              <a:t>elde ettiği başarıya bakmasıdır.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enturyGothic"/>
              </a:rPr>
              <a:t> </a:t>
            </a:r>
            <a:r>
              <a:rPr lang="tr-TR" sz="3600" dirty="0" smtClean="0">
                <a:latin typeface="CenturyGothic"/>
              </a:rPr>
              <a:t>O </a:t>
            </a:r>
            <a:r>
              <a:rPr lang="tr-TR" sz="3600" dirty="0" smtClean="0">
                <a:latin typeface="CenturyGothic"/>
              </a:rPr>
              <a:t>halde; meslek seçme durumunda olan bir kişi; güçlü ve zayıf </a:t>
            </a:r>
            <a:r>
              <a:rPr lang="tr-TR" sz="3600" dirty="0" smtClean="0">
                <a:latin typeface="CenturyGothic"/>
              </a:rPr>
              <a:t>olduğu alanları </a:t>
            </a:r>
            <a:r>
              <a:rPr lang="tr-TR" sz="3600" dirty="0" smtClean="0">
                <a:latin typeface="CenturyGothic"/>
              </a:rPr>
              <a:t>dikkate almalı ve en çok sahip olduğu yetenekleri en fazla </a:t>
            </a:r>
            <a:r>
              <a:rPr lang="tr-TR" sz="3600" dirty="0" smtClean="0">
                <a:latin typeface="CenturyGothic"/>
              </a:rPr>
              <a:t>gerektiren meslekleri </a:t>
            </a:r>
            <a:r>
              <a:rPr lang="tr-TR" sz="3600" dirty="0" smtClean="0">
                <a:latin typeface="CenturyGothic"/>
              </a:rPr>
              <a:t>tercih etmelidir.</a:t>
            </a:r>
            <a:endParaRPr lang="tr-TR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enturyGothic"/>
              </a:rPr>
              <a:t> </a:t>
            </a:r>
            <a:r>
              <a:rPr lang="tr-TR" sz="3200" dirty="0" smtClean="0">
                <a:latin typeface="CenturyGothic"/>
              </a:rPr>
              <a:t> Örneğin:Bir </a:t>
            </a:r>
            <a:r>
              <a:rPr lang="tr-TR" sz="3200" dirty="0" smtClean="0">
                <a:latin typeface="CenturyGothic"/>
              </a:rPr>
              <a:t>öğrenci okulda hangi konuları zorlanmadan, </a:t>
            </a:r>
            <a:r>
              <a:rPr lang="tr-TR" sz="3200" dirty="0" smtClean="0">
                <a:latin typeface="CenturyGothic"/>
              </a:rPr>
              <a:t>zahmetsizce öğrendiğine </a:t>
            </a:r>
            <a:r>
              <a:rPr lang="tr-TR" sz="3200" dirty="0" smtClean="0">
                <a:latin typeface="CenturyGothic"/>
              </a:rPr>
              <a:t>ve o konularda sınıfta öğretilenin üzerinde </a:t>
            </a:r>
            <a:r>
              <a:rPr lang="tr-TR" sz="3200" dirty="0" smtClean="0">
                <a:latin typeface="CenturyGothic"/>
              </a:rPr>
              <a:t>genellemeler yapabildiğine</a:t>
            </a:r>
            <a:r>
              <a:rPr lang="tr-TR" sz="3200" dirty="0" smtClean="0">
                <a:latin typeface="CenturyGothic"/>
              </a:rPr>
              <a:t>, hangi alanlarda ise; sadece derslerde </a:t>
            </a:r>
            <a:r>
              <a:rPr lang="tr-TR" sz="3200" dirty="0" smtClean="0">
                <a:latin typeface="CenturyGothic"/>
              </a:rPr>
              <a:t>kendisinden beklenenleri </a:t>
            </a:r>
            <a:r>
              <a:rPr lang="tr-TR" sz="3200" dirty="0" smtClean="0">
                <a:latin typeface="CenturyGothic"/>
              </a:rPr>
              <a:t>yerine getirebildiğine bakarak yeteneklerini az </a:t>
            </a:r>
            <a:r>
              <a:rPr lang="tr-TR" sz="3200" dirty="0" smtClean="0">
                <a:latin typeface="CenturyGothic"/>
              </a:rPr>
              <a:t>çok değerlendirebilir</a:t>
            </a:r>
            <a:r>
              <a:rPr lang="tr-TR" sz="3200" dirty="0" smtClean="0">
                <a:latin typeface="CenturyGothic"/>
              </a:rPr>
              <a:t>.</a:t>
            </a:r>
            <a:endParaRPr lang="tr-T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>
            <a:normAutofit/>
          </a:bodyPr>
          <a:lstStyle/>
          <a:p>
            <a:r>
              <a:rPr lang="tr-TR" sz="2200" b="1" dirty="0" smtClean="0">
                <a:latin typeface="CenturyGothic-Bold"/>
              </a:rPr>
              <a:t>    </a:t>
            </a:r>
            <a:r>
              <a:rPr lang="tr-TR" sz="2800" b="1" dirty="0" smtClean="0">
                <a:latin typeface="CenturyGothic-Bold"/>
              </a:rPr>
              <a:t>Genel </a:t>
            </a:r>
            <a:r>
              <a:rPr lang="tr-TR" sz="2800" b="1" dirty="0" smtClean="0">
                <a:latin typeface="CenturyGothic-Bold"/>
              </a:rPr>
              <a:t>akademik yetenek:</a:t>
            </a:r>
            <a:r>
              <a:rPr lang="tr-TR" sz="2200" dirty="0" smtClean="0">
                <a:latin typeface="CenturyGothic"/>
              </a:rPr>
              <a:t/>
            </a:r>
            <a:br>
              <a:rPr lang="tr-TR" sz="2200" dirty="0" smtClean="0">
                <a:latin typeface="CenturyGothic"/>
              </a:rPr>
            </a:br>
            <a:endParaRPr lang="tr-TR" sz="2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latin typeface="CenturyGothic-Bold"/>
              </a:rPr>
              <a:t>Sözel Yetenek </a:t>
            </a:r>
          </a:p>
          <a:p>
            <a:r>
              <a:rPr lang="tr-TR" b="1" dirty="0" smtClean="0">
                <a:latin typeface="CenturyGothic-Bold"/>
              </a:rPr>
              <a:t>Sayısal Yetenek </a:t>
            </a:r>
          </a:p>
          <a:p>
            <a:r>
              <a:rPr lang="tr-TR" b="1" dirty="0" smtClean="0">
                <a:latin typeface="CenturyGothic-Bold"/>
              </a:rPr>
              <a:t>Şekil-Uzay İlişkileri </a:t>
            </a:r>
            <a:r>
              <a:rPr lang="tr-TR" b="1" dirty="0" smtClean="0">
                <a:latin typeface="CenturyGothic-Bold"/>
              </a:rPr>
              <a:t>Yeteneği </a:t>
            </a:r>
            <a:r>
              <a:rPr lang="tr-TR" dirty="0" smtClean="0">
                <a:latin typeface="CenturyGothic-Bold"/>
              </a:rPr>
              <a:t> </a:t>
            </a:r>
            <a:r>
              <a:rPr lang="tr-TR" dirty="0" smtClean="0">
                <a:latin typeface="CenturyGothic"/>
              </a:rPr>
              <a:t>olmak</a:t>
            </a:r>
            <a:r>
              <a:rPr lang="tr-TR" b="1" dirty="0" smtClean="0">
                <a:latin typeface="CenturyGothic"/>
              </a:rPr>
              <a:t> </a:t>
            </a:r>
            <a:r>
              <a:rPr lang="tr-TR" dirty="0" smtClean="0">
                <a:latin typeface="CenturyGothic"/>
              </a:rPr>
              <a:t>üzere 3 tür yeteneği içeren bir kavramdır.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b="1" dirty="0" smtClean="0">
                <a:latin typeface="CenturyGothic-Bold"/>
              </a:rPr>
              <a:t>Sözel Yetenek</a:t>
            </a:r>
            <a:r>
              <a:rPr lang="nn-NO" dirty="0" smtClean="0">
                <a:latin typeface="CenturyGothic"/>
              </a:rPr>
              <a:t>: Bu yetenek sosyal bilimlerde,dil bilim ve diğer </a:t>
            </a:r>
            <a:r>
              <a:rPr lang="nn-NO" dirty="0" smtClean="0">
                <a:latin typeface="CenturyGothic"/>
              </a:rPr>
              <a:t>insan</a:t>
            </a:r>
            <a:r>
              <a:rPr lang="tr-TR" dirty="0" smtClean="0">
                <a:latin typeface="CenturyGothic"/>
              </a:rPr>
              <a:t> bilimlerindeki </a:t>
            </a:r>
            <a:r>
              <a:rPr lang="tr-TR" dirty="0" smtClean="0">
                <a:latin typeface="CenturyGothic"/>
              </a:rPr>
              <a:t>başarı için gereklidir.</a:t>
            </a:r>
          </a:p>
          <a:p>
            <a:r>
              <a:rPr lang="tr-TR" b="1" dirty="0" smtClean="0">
                <a:latin typeface="CenturyGothic-Bold"/>
              </a:rPr>
              <a:t>Sayısal Yetenek</a:t>
            </a:r>
            <a:r>
              <a:rPr lang="tr-TR" b="1" dirty="0" smtClean="0">
                <a:latin typeface="CenturyGothic"/>
              </a:rPr>
              <a:t>: </a:t>
            </a:r>
            <a:r>
              <a:rPr lang="tr-TR" dirty="0" smtClean="0">
                <a:latin typeface="CenturyGothic"/>
              </a:rPr>
              <a:t>Bu yetenek bütün temel bilimlerde, tıp,veterinerlik </a:t>
            </a:r>
            <a:r>
              <a:rPr lang="tr-TR" dirty="0" smtClean="0">
                <a:latin typeface="CenturyGothic"/>
              </a:rPr>
              <a:t>gibi sağlık </a:t>
            </a:r>
            <a:r>
              <a:rPr lang="tr-TR" dirty="0" smtClean="0">
                <a:latin typeface="CenturyGothic"/>
              </a:rPr>
              <a:t>bilimlerinde ve mühendislik alanlarında başarı için gerekli </a:t>
            </a:r>
            <a:r>
              <a:rPr lang="tr-TR" dirty="0" smtClean="0">
                <a:latin typeface="CenturyGothic"/>
              </a:rPr>
              <a:t>bir yetenektir</a:t>
            </a:r>
            <a:r>
              <a:rPr lang="tr-TR" dirty="0" smtClean="0">
                <a:latin typeface="CenturyGothic"/>
              </a:rPr>
              <a:t>.</a:t>
            </a:r>
          </a:p>
          <a:p>
            <a:r>
              <a:rPr lang="tr-TR" b="1" dirty="0" smtClean="0">
                <a:latin typeface="CenturyGothic-Bold"/>
              </a:rPr>
              <a:t>Şekil-Uzay İlişkileri Yeteneği</a:t>
            </a:r>
            <a:r>
              <a:rPr lang="tr-TR" dirty="0" smtClean="0">
                <a:latin typeface="CenturyGothic"/>
              </a:rPr>
              <a:t>: Bu yetenek; inşaat, </a:t>
            </a:r>
            <a:r>
              <a:rPr lang="tr-TR" dirty="0" smtClean="0">
                <a:latin typeface="CenturyGothic"/>
              </a:rPr>
              <a:t>makine,</a:t>
            </a:r>
            <a:r>
              <a:rPr lang="tr-TR" dirty="0" err="1" smtClean="0">
                <a:latin typeface="CenturyGothic"/>
              </a:rPr>
              <a:t>haritakadastro</a:t>
            </a:r>
            <a:r>
              <a:rPr lang="tr-TR" dirty="0" smtClean="0">
                <a:latin typeface="CenturyGothic"/>
              </a:rPr>
              <a:t> mühendisliği</a:t>
            </a:r>
            <a:r>
              <a:rPr lang="tr-TR" dirty="0" smtClean="0">
                <a:latin typeface="CenturyGothic"/>
              </a:rPr>
              <a:t>, mimarlık, endüstriyel tasarım, diş hekimliği </a:t>
            </a:r>
            <a:r>
              <a:rPr lang="tr-TR" dirty="0" smtClean="0">
                <a:latin typeface="CenturyGothic"/>
              </a:rPr>
              <a:t>gibi alanlarda </a:t>
            </a:r>
            <a:r>
              <a:rPr lang="tr-TR" dirty="0" smtClean="0">
                <a:latin typeface="CenturyGothic"/>
              </a:rPr>
              <a:t>başarı için gerekli bir yetenektir.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enturyGothic-Bold"/>
              </a:rPr>
              <a:t>İlgi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enturyGothic"/>
              </a:rPr>
              <a:t>    Bir </a:t>
            </a:r>
            <a:r>
              <a:rPr lang="tr-TR" dirty="0" smtClean="0">
                <a:latin typeface="CenturyGothic"/>
              </a:rPr>
              <a:t>kişi; herhangi bir zorlama altında olmadan ya da bir </a:t>
            </a:r>
            <a:r>
              <a:rPr lang="tr-TR" dirty="0" smtClean="0">
                <a:latin typeface="CenturyGothic"/>
              </a:rPr>
              <a:t>ödül beklemeden </a:t>
            </a:r>
            <a:r>
              <a:rPr lang="tr-TR" dirty="0" smtClean="0">
                <a:latin typeface="CenturyGothic"/>
              </a:rPr>
              <a:t>kendiliğinden bazı çalışmalar yapıyor ve bundan </a:t>
            </a:r>
            <a:r>
              <a:rPr lang="tr-TR" dirty="0" smtClean="0">
                <a:latin typeface="CenturyGothic"/>
              </a:rPr>
              <a:t>doyum sağlıyorsa </a:t>
            </a:r>
            <a:r>
              <a:rPr lang="tr-TR" dirty="0" smtClean="0">
                <a:latin typeface="CenturyGothic"/>
              </a:rPr>
              <a:t>,bu kişinin o tür </a:t>
            </a:r>
            <a:r>
              <a:rPr lang="tr-TR" dirty="0" smtClean="0">
                <a:latin typeface="CenturyGothic"/>
              </a:rPr>
              <a:t>çalışmalara </a:t>
            </a:r>
            <a:r>
              <a:rPr lang="tr-TR" dirty="0" smtClean="0">
                <a:latin typeface="CenturyGothic"/>
              </a:rPr>
              <a:t>karşı ilgisi olduğu söylenilebilir</a:t>
            </a:r>
            <a:r>
              <a:rPr lang="tr-TR" dirty="0" smtClean="0">
                <a:latin typeface="CenturyGothic"/>
              </a:rPr>
              <a:t>.  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       Bazı </a:t>
            </a:r>
            <a:r>
              <a:rPr lang="tr-TR" dirty="0" smtClean="0">
                <a:latin typeface="CenturyGothic"/>
              </a:rPr>
              <a:t>kişiler; arkadaş edinmek, çevrelerinde tanınmak için çeşitli </a:t>
            </a:r>
            <a:r>
              <a:rPr lang="tr-TR" dirty="0" smtClean="0">
                <a:latin typeface="CenturyGothic"/>
              </a:rPr>
              <a:t>faaliyetlerde bulunabilirler</a:t>
            </a:r>
            <a:r>
              <a:rPr lang="tr-TR" dirty="0" smtClean="0">
                <a:latin typeface="CenturyGothic"/>
              </a:rPr>
              <a:t>. Ancak, bu gerçek ilgiyi yansıtmayabilir ve bu tür </a:t>
            </a:r>
            <a:r>
              <a:rPr lang="tr-TR" dirty="0" smtClean="0">
                <a:latin typeface="CenturyGothic"/>
              </a:rPr>
              <a:t>eğilimler genellikle </a:t>
            </a:r>
            <a:r>
              <a:rPr lang="tr-TR" dirty="0" smtClean="0">
                <a:latin typeface="CenturyGothic"/>
              </a:rPr>
              <a:t>geçicidirler.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CenturyGothic"/>
              </a:rPr>
              <a:t> 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Örneğin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: Müzikle ilgilenen her gencin müziğe ilgisi olduğu söylenemez,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boş vakitlerinde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bir müzik aleti çalmaya çalışan kısıtlı harçlığını ve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zamanını kaset,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almaya ve konserlere gitmeye ayıran bir kişinin müziğe ilgisi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olduğu söylenebilir.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Kısaca; bir kişi önünde çeşitli imkanlar olduğu halde hep belli bir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faaliyet türüne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yöneliyorsa, o alana ilgisi var demektir.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enturyGothic-Bold"/>
              </a:rPr>
              <a:t>Değer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>
              <a:latin typeface="CenturyGothic"/>
            </a:endParaRPr>
          </a:p>
          <a:p>
            <a:pPr>
              <a:buNone/>
            </a:pPr>
            <a:r>
              <a:rPr lang="tr-TR" dirty="0" smtClean="0">
                <a:latin typeface="CenturyGothic"/>
              </a:rPr>
              <a:t> </a:t>
            </a:r>
            <a:r>
              <a:rPr lang="tr-TR" dirty="0" smtClean="0">
                <a:latin typeface="CenturyGothic"/>
              </a:rPr>
              <a:t>     İnsan </a:t>
            </a:r>
            <a:r>
              <a:rPr lang="tr-TR" dirty="0" smtClean="0">
                <a:latin typeface="CenturyGothic"/>
              </a:rPr>
              <a:t>davranışlarının amacı ; bir takım </a:t>
            </a:r>
            <a:r>
              <a:rPr lang="tr-TR" dirty="0" smtClean="0">
                <a:latin typeface="CenturyGothic"/>
              </a:rPr>
              <a:t>ihtiyaçları karşılamaktır.İnsanlar </a:t>
            </a:r>
            <a:r>
              <a:rPr lang="tr-TR" dirty="0" smtClean="0">
                <a:latin typeface="CenturyGothic"/>
              </a:rPr>
              <a:t>ömürlerinin yaklaşık üçte birini kapsayan </a:t>
            </a:r>
            <a:r>
              <a:rPr lang="tr-TR" dirty="0" smtClean="0">
                <a:latin typeface="CenturyGothic"/>
              </a:rPr>
              <a:t>meslek faaliyetlerinden </a:t>
            </a:r>
            <a:r>
              <a:rPr lang="tr-TR" dirty="0" smtClean="0">
                <a:latin typeface="CenturyGothic"/>
              </a:rPr>
              <a:t>doyum beklerler.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      Meslek </a:t>
            </a:r>
            <a:r>
              <a:rPr lang="tr-TR" dirty="0" smtClean="0">
                <a:latin typeface="CenturyGothic"/>
              </a:rPr>
              <a:t>faaliyetlerinin sonunda beklenen doyum genellikle “Meslek </a:t>
            </a:r>
            <a:r>
              <a:rPr lang="tr-TR" dirty="0" smtClean="0">
                <a:latin typeface="CenturyGothic"/>
              </a:rPr>
              <a:t>Değeri olarak </a:t>
            </a:r>
            <a:r>
              <a:rPr lang="tr-TR" dirty="0" smtClean="0">
                <a:latin typeface="CenturyGothic"/>
              </a:rPr>
              <a:t>adlandırılır ve o faaliyetin yapıldığı ortamdan ve getirdiği </a:t>
            </a:r>
            <a:r>
              <a:rPr lang="tr-TR" dirty="0" smtClean="0">
                <a:latin typeface="CenturyGothic"/>
              </a:rPr>
              <a:t>toplumsal ödüllerden </a:t>
            </a:r>
            <a:r>
              <a:rPr lang="tr-TR" dirty="0" smtClean="0">
                <a:latin typeface="CenturyGothic"/>
              </a:rPr>
              <a:t>kaynaklanan doyumları içerir.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3200" dirty="0" smtClean="0"/>
              <a:t>   Kişinin </a:t>
            </a:r>
            <a:r>
              <a:rPr lang="tr-TR" sz="3200" dirty="0" smtClean="0"/>
              <a:t>gelecekteki yaşam tarzını belirlenmesinde dönüm noktası </a:t>
            </a:r>
            <a:r>
              <a:rPr lang="tr-TR" sz="3200" dirty="0" smtClean="0"/>
              <a:t>olan mesleğini </a:t>
            </a:r>
            <a:r>
              <a:rPr lang="tr-TR" sz="3200" dirty="0" smtClean="0"/>
              <a:t>seçmesi; doğru ve isabetli karar vermesi tüm hayatının kalitesini </a:t>
            </a:r>
            <a:r>
              <a:rPr lang="tr-TR" sz="3200" dirty="0" smtClean="0"/>
              <a:t>ve mutluluğunu </a:t>
            </a:r>
            <a:r>
              <a:rPr lang="tr-TR" sz="3200" dirty="0" smtClean="0"/>
              <a:t>etkiler. Kişinin mutluluğunda doğrudan etkili olan faktörlerin </a:t>
            </a:r>
            <a:r>
              <a:rPr lang="tr-TR" sz="3200" dirty="0" smtClean="0"/>
              <a:t>en önemlisi</a:t>
            </a:r>
            <a:r>
              <a:rPr lang="tr-TR" sz="3200" dirty="0" smtClean="0"/>
              <a:t>; çalışma hayatıdır.</a:t>
            </a:r>
            <a:endParaRPr lang="tr-T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enturyGothic"/>
              </a:rPr>
              <a:t>Örneğin: Bir kişinin;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“Ben ne için çalışıyorum</a:t>
            </a:r>
            <a:r>
              <a:rPr lang="tr-TR" dirty="0" smtClean="0">
                <a:latin typeface="Arial"/>
              </a:rPr>
              <a:t>?</a:t>
            </a:r>
            <a:r>
              <a:rPr lang="tr-TR" dirty="0" smtClean="0">
                <a:latin typeface="CenturyGothic"/>
              </a:rPr>
              <a:t>”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“Mesleğimden,hayattan ne bekliyorum</a:t>
            </a:r>
            <a:r>
              <a:rPr lang="tr-TR" dirty="0" smtClean="0">
                <a:latin typeface="Arial"/>
              </a:rPr>
              <a:t>?</a:t>
            </a:r>
            <a:r>
              <a:rPr lang="tr-TR" dirty="0" smtClean="0">
                <a:latin typeface="CenturyGothic"/>
              </a:rPr>
              <a:t>” gibi sorulara;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“Yeteneklerimi geliştirmek için”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“Sevdiğim faaliyetleri yapıp mutlu olmak için”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“Çok para kazanıp zengin olmak için”</a:t>
            </a:r>
          </a:p>
          <a:p>
            <a:pPr>
              <a:buNone/>
            </a:pPr>
            <a:r>
              <a:rPr lang="tr-TR" dirty="0" smtClean="0">
                <a:latin typeface="CenturyGothic"/>
              </a:rPr>
              <a:t>gibi verdiği cevaplar o kişinin meslek </a:t>
            </a:r>
            <a:r>
              <a:rPr lang="tr-TR" dirty="0" smtClean="0">
                <a:latin typeface="CenturyGothic"/>
              </a:rPr>
              <a:t>değerlerini yansıtır</a:t>
            </a:r>
            <a:r>
              <a:rPr lang="tr-TR" dirty="0" smtClean="0">
                <a:latin typeface="CenturyGothic"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latin typeface="CenturyGothic"/>
              </a:rPr>
              <a:t/>
            </a:r>
            <a:br>
              <a:rPr lang="tr-TR" sz="3600" dirty="0" smtClean="0">
                <a:latin typeface="CenturyGothic"/>
              </a:rPr>
            </a:br>
            <a:r>
              <a:rPr lang="tr-TR" sz="3600" dirty="0" smtClean="0">
                <a:latin typeface="CenturyGothic"/>
              </a:rPr>
              <a:t/>
            </a:r>
            <a:br>
              <a:rPr lang="tr-TR" sz="3600" dirty="0" smtClean="0">
                <a:latin typeface="CenturyGothic"/>
              </a:rPr>
            </a:br>
            <a:r>
              <a:rPr lang="tr-TR" sz="3600" dirty="0" smtClean="0">
                <a:latin typeface="CenturyGothic"/>
              </a:rPr>
              <a:t/>
            </a:r>
            <a:br>
              <a:rPr lang="tr-TR" sz="3600" dirty="0" smtClean="0">
                <a:latin typeface="CenturyGothic"/>
              </a:rPr>
            </a:br>
            <a:r>
              <a:rPr lang="tr-TR" sz="3600" dirty="0" smtClean="0">
                <a:latin typeface="CenturyGothic"/>
              </a:rPr>
              <a:t> </a:t>
            </a:r>
            <a:br>
              <a:rPr lang="tr-TR" sz="3600" dirty="0" smtClean="0">
                <a:latin typeface="CenturyGothic"/>
              </a:rPr>
            </a:br>
            <a:r>
              <a:rPr lang="tr-T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Gothic"/>
              </a:rPr>
              <a:t>Meslekle </a:t>
            </a:r>
            <a:r>
              <a:rPr lang="tr-T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Gothic"/>
              </a:rPr>
              <a:t>ilgili kararı oluşturma sürecinde meslekleri incelerken ;</a:t>
            </a:r>
            <a:r>
              <a:rPr lang="tr-TR" sz="3600" dirty="0" smtClean="0">
                <a:latin typeface="CenturyGothic"/>
              </a:rPr>
              <a:t/>
            </a:r>
            <a:br>
              <a:rPr lang="tr-TR" sz="3600" dirty="0" smtClean="0">
                <a:latin typeface="CenturyGothic"/>
              </a:rPr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Gothic"/>
            </a:endParaRPr>
          </a:p>
          <a:p>
            <a:r>
              <a:rPr lang="tr-TR" dirty="0" smtClean="0">
                <a:latin typeface="CenturyGothic"/>
              </a:rPr>
              <a:t>Mesleğin </a:t>
            </a:r>
            <a:r>
              <a:rPr lang="tr-TR" dirty="0" smtClean="0">
                <a:latin typeface="CenturyGothic"/>
              </a:rPr>
              <a:t>tanımı</a:t>
            </a:r>
          </a:p>
          <a:p>
            <a:r>
              <a:rPr lang="tr-TR" dirty="0" smtClean="0">
                <a:latin typeface="CenturyGothic"/>
              </a:rPr>
              <a:t>Eğitim </a:t>
            </a:r>
            <a:r>
              <a:rPr lang="tr-TR" dirty="0" smtClean="0">
                <a:latin typeface="CenturyGothic"/>
              </a:rPr>
              <a:t>süresi ve okutulan belli başlı dersler</a:t>
            </a:r>
          </a:p>
          <a:p>
            <a:r>
              <a:rPr lang="tr-TR" dirty="0" smtClean="0">
                <a:latin typeface="CenturyGothic"/>
              </a:rPr>
              <a:t>Kişide </a:t>
            </a:r>
            <a:r>
              <a:rPr lang="tr-TR" dirty="0" smtClean="0">
                <a:latin typeface="CenturyGothic"/>
              </a:rPr>
              <a:t>olması gereken nitelikler</a:t>
            </a:r>
          </a:p>
          <a:p>
            <a:r>
              <a:rPr lang="tr-TR" dirty="0" smtClean="0">
                <a:latin typeface="CenturyGothic"/>
              </a:rPr>
              <a:t>Mezun </a:t>
            </a:r>
            <a:r>
              <a:rPr lang="tr-TR" dirty="0" smtClean="0">
                <a:latin typeface="CenturyGothic"/>
              </a:rPr>
              <a:t>olunca kazanılacak </a:t>
            </a:r>
            <a:r>
              <a:rPr lang="tr-TR" dirty="0" err="1" smtClean="0">
                <a:latin typeface="CenturyGothic"/>
              </a:rPr>
              <a:t>ünvan</a:t>
            </a:r>
            <a:r>
              <a:rPr lang="tr-TR" dirty="0" smtClean="0">
                <a:latin typeface="CenturyGothic"/>
              </a:rPr>
              <a:t> ve yaptıkları işler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enturyGothic"/>
              </a:rPr>
              <a:t>Çalışma </a:t>
            </a:r>
            <a:r>
              <a:rPr lang="tr-TR" dirty="0" smtClean="0">
                <a:latin typeface="CenturyGothic"/>
              </a:rPr>
              <a:t>ortamı,çalışma koşulları</a:t>
            </a:r>
          </a:p>
          <a:p>
            <a:r>
              <a:rPr lang="tr-TR" dirty="0" smtClean="0">
                <a:latin typeface="CenturyGothic"/>
              </a:rPr>
              <a:t>Mesleki </a:t>
            </a:r>
            <a:r>
              <a:rPr lang="tr-TR" dirty="0" smtClean="0">
                <a:latin typeface="CenturyGothic"/>
              </a:rPr>
              <a:t>İlerleme</a:t>
            </a:r>
          </a:p>
          <a:p>
            <a:r>
              <a:rPr lang="tr-TR" dirty="0" smtClean="0">
                <a:latin typeface="CenturyGothic"/>
              </a:rPr>
              <a:t>Kazanç</a:t>
            </a:r>
            <a:endParaRPr lang="tr-TR" dirty="0" smtClean="0">
              <a:latin typeface="CenturyGothic"/>
            </a:endParaRPr>
          </a:p>
          <a:p>
            <a:r>
              <a:rPr lang="tr-TR" dirty="0" smtClean="0">
                <a:latin typeface="CenturyGothic"/>
              </a:rPr>
              <a:t>sorularının cevaplarının araştırılarak </a:t>
            </a:r>
            <a:r>
              <a:rPr lang="tr-TR" b="1" dirty="0" smtClean="0">
                <a:latin typeface="CenturyGothic-Bold"/>
              </a:rPr>
              <a:t>meslekleri ayrıntılı olarak tanımak </a:t>
            </a:r>
            <a:r>
              <a:rPr lang="tr-TR" b="1" dirty="0" smtClean="0">
                <a:latin typeface="CenturyGothic"/>
              </a:rPr>
              <a:t>gerekir</a:t>
            </a:r>
            <a:r>
              <a:rPr lang="tr-TR" b="1" dirty="0" smtClean="0">
                <a:latin typeface="CenturyGothic"/>
              </a:rPr>
              <a:t>.</a:t>
            </a:r>
            <a:r>
              <a:rPr lang="tr-TR" dirty="0" smtClean="0"/>
              <a:t> </a:t>
            </a:r>
            <a:r>
              <a:rPr lang="tr-TR" dirty="0" smtClean="0">
                <a:latin typeface="Century Gothic" pitchFamily="34" charset="0"/>
              </a:rPr>
              <a:t>Mesleklerin özelliklerin inceledikten sonra; kişiler kendi özellikleriyle </a:t>
            </a:r>
            <a:r>
              <a:rPr lang="tr-TR" dirty="0" smtClean="0">
                <a:latin typeface="Century Gothic" pitchFamily="34" charset="0"/>
              </a:rPr>
              <a:t>mesleklerin ortak </a:t>
            </a:r>
            <a:r>
              <a:rPr lang="tr-TR" dirty="0" smtClean="0">
                <a:latin typeface="Century Gothic" pitchFamily="34" charset="0"/>
              </a:rPr>
              <a:t>noktalarını belirleyerek mesleki alternatiflerini oluşturabilirler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enturyGothic"/>
              </a:rPr>
              <a:t/>
            </a:r>
            <a:br>
              <a:rPr lang="tr-TR" dirty="0" smtClean="0">
                <a:latin typeface="CenturyGothic"/>
              </a:rPr>
            </a:br>
            <a:r>
              <a:rPr lang="tr-TR" dirty="0" smtClean="0">
                <a:latin typeface="CenturyGothic"/>
              </a:rPr>
              <a:t/>
            </a:r>
            <a:br>
              <a:rPr lang="tr-TR" dirty="0" smtClean="0">
                <a:latin typeface="CenturyGothic"/>
              </a:rPr>
            </a:br>
            <a:r>
              <a:rPr lang="tr-TR" dirty="0" smtClean="0">
                <a:latin typeface="CenturyGothic"/>
              </a:rPr>
              <a:t> </a:t>
            </a:r>
            <a:br>
              <a:rPr lang="tr-TR" dirty="0" smtClean="0">
                <a:latin typeface="CenturyGothic"/>
              </a:rPr>
            </a:br>
            <a:r>
              <a:rPr lang="tr-TR" dirty="0" smtClean="0">
                <a:latin typeface="CenturyGothic"/>
              </a:rPr>
              <a:t>Üniversitelerin </a:t>
            </a:r>
            <a:r>
              <a:rPr lang="tr-TR" dirty="0" smtClean="0">
                <a:latin typeface="CenturyGothic"/>
              </a:rPr>
              <a:t>üç amacı vardır:</a:t>
            </a:r>
            <a:br>
              <a:rPr lang="tr-TR" dirty="0" smtClean="0">
                <a:latin typeface="CenturyGothic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latin typeface="SymbolMT"/>
            </a:endParaRPr>
          </a:p>
          <a:p>
            <a:r>
              <a:rPr lang="tr-TR" dirty="0" smtClean="0">
                <a:latin typeface="SymbolMT"/>
              </a:rPr>
              <a:t> </a:t>
            </a:r>
            <a:r>
              <a:rPr lang="tr-TR" dirty="0" smtClean="0">
                <a:latin typeface="CenturyGothic"/>
              </a:rPr>
              <a:t>Bilimsel araştırmalar yapmak ve bilgi üretmek</a:t>
            </a:r>
          </a:p>
          <a:p>
            <a:r>
              <a:rPr lang="tr-TR" dirty="0" smtClean="0">
                <a:latin typeface="SymbolMT"/>
              </a:rPr>
              <a:t> </a:t>
            </a:r>
            <a:r>
              <a:rPr lang="tr-TR" dirty="0" smtClean="0">
                <a:latin typeface="CenturyGothic"/>
              </a:rPr>
              <a:t>Meslek elemanı yetiştirmek</a:t>
            </a:r>
          </a:p>
          <a:p>
            <a:r>
              <a:rPr lang="tr-TR" dirty="0" smtClean="0">
                <a:latin typeface="SymbolMT"/>
              </a:rPr>
              <a:t> </a:t>
            </a:r>
            <a:r>
              <a:rPr lang="tr-TR" dirty="0" smtClean="0">
                <a:latin typeface="CenturyGothic"/>
              </a:rPr>
              <a:t>Kültür kazandırmak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200" dirty="0" smtClean="0">
                <a:latin typeface="CenturyGothic"/>
              </a:rPr>
              <a:t>Üniversite eğitimi belli bir meslek </a:t>
            </a:r>
            <a:r>
              <a:rPr lang="tr-TR" sz="3200" dirty="0" smtClean="0">
                <a:latin typeface="CenturyGothic"/>
              </a:rPr>
              <a:t>kazandırmanın </a:t>
            </a:r>
            <a:r>
              <a:rPr lang="tr-TR" sz="3200" dirty="0" err="1" smtClean="0">
                <a:latin typeface="CenturyGothic"/>
              </a:rPr>
              <a:t>yanısıra</a:t>
            </a:r>
            <a:r>
              <a:rPr lang="tr-TR" sz="3200" dirty="0" smtClean="0">
                <a:latin typeface="CenturyGothic"/>
              </a:rPr>
              <a:t>, kültür </a:t>
            </a:r>
            <a:r>
              <a:rPr lang="tr-TR" sz="3200" dirty="0" smtClean="0">
                <a:latin typeface="CenturyGothic"/>
              </a:rPr>
              <a:t>kazandırarak daha </a:t>
            </a:r>
            <a:r>
              <a:rPr lang="tr-TR" sz="3200" dirty="0" smtClean="0">
                <a:latin typeface="CenturyGothic"/>
              </a:rPr>
              <a:t>geniş bir alanda çalışma şansı </a:t>
            </a:r>
            <a:r>
              <a:rPr lang="tr-TR" sz="3200" dirty="0" err="1" smtClean="0">
                <a:latin typeface="CenturyGothic"/>
              </a:rPr>
              <a:t>yaratabilmektedır</a:t>
            </a:r>
            <a:r>
              <a:rPr lang="tr-TR" sz="3200" dirty="0" smtClean="0">
                <a:latin typeface="CenturyGothic"/>
              </a:rPr>
              <a:t>. Bu amaçla bir </a:t>
            </a:r>
            <a:r>
              <a:rPr lang="tr-TR" sz="3200" dirty="0" smtClean="0">
                <a:latin typeface="CenturyGothic"/>
              </a:rPr>
              <a:t>çok üniversitenin </a:t>
            </a:r>
            <a:r>
              <a:rPr lang="tr-TR" sz="3200" dirty="0" smtClean="0">
                <a:latin typeface="CenturyGothic"/>
              </a:rPr>
              <a:t>ilk yıllarında tüm bölümlere aynı </a:t>
            </a:r>
            <a:r>
              <a:rPr lang="tr-TR" sz="3200" dirty="0" smtClean="0">
                <a:latin typeface="CenturyGothic"/>
              </a:rPr>
              <a:t>dersler verilerek</a:t>
            </a:r>
            <a:r>
              <a:rPr lang="tr-TR" sz="3200" dirty="0" smtClean="0">
                <a:latin typeface="CenturyGothic"/>
              </a:rPr>
              <a:t>; </a:t>
            </a:r>
            <a:r>
              <a:rPr lang="tr-TR" sz="3200" dirty="0" smtClean="0">
                <a:latin typeface="CenturyGothic"/>
              </a:rPr>
              <a:t>öğrencilerin genel </a:t>
            </a:r>
            <a:r>
              <a:rPr lang="tr-TR" sz="3200" dirty="0" smtClean="0">
                <a:latin typeface="CenturyGothic"/>
              </a:rPr>
              <a:t>kültür ve becerileri geliştirilmektedir.</a:t>
            </a:r>
            <a:endParaRPr lang="tr-TR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enturyGothic"/>
              </a:rPr>
              <a:t>Ayrıca üniversiteler, gençlerin iş bulma olanaklarını arttırmak </a:t>
            </a:r>
            <a:r>
              <a:rPr lang="tr-TR" dirty="0" smtClean="0">
                <a:latin typeface="CenturyGothic"/>
              </a:rPr>
              <a:t>için programlarına </a:t>
            </a:r>
            <a:r>
              <a:rPr lang="tr-TR" dirty="0" smtClean="0">
                <a:latin typeface="CenturyGothic"/>
              </a:rPr>
              <a:t>çeşitli seçimlik dersler koymakta , bazı üniversiteler de ana </a:t>
            </a:r>
            <a:r>
              <a:rPr lang="tr-TR" dirty="0" smtClean="0">
                <a:latin typeface="CenturyGothic"/>
              </a:rPr>
              <a:t>dal,yan </a:t>
            </a:r>
            <a:r>
              <a:rPr lang="tr-TR" dirty="0" smtClean="0">
                <a:latin typeface="CenturyGothic"/>
              </a:rPr>
              <a:t>dal adı altında programlar oluşturmaktadır.Bazı üniversitelerde iki </a:t>
            </a:r>
            <a:r>
              <a:rPr lang="tr-TR" dirty="0" smtClean="0">
                <a:latin typeface="CenturyGothic"/>
              </a:rPr>
              <a:t>daldan diploma </a:t>
            </a:r>
            <a:r>
              <a:rPr lang="tr-TR" dirty="0" smtClean="0">
                <a:latin typeface="CenturyGothic"/>
              </a:rPr>
              <a:t>alabilmek mümkündür. Yüksek öğretim </a:t>
            </a:r>
            <a:r>
              <a:rPr lang="tr-TR" dirty="0" smtClean="0">
                <a:latin typeface="CenturyGothic"/>
              </a:rPr>
              <a:t>yaparken,lisans programlarından </a:t>
            </a:r>
            <a:r>
              <a:rPr lang="tr-TR" dirty="0" smtClean="0">
                <a:latin typeface="CenturyGothic"/>
              </a:rPr>
              <a:t>(örn; işletme, hukuk,tıp, psikoloji vs. ) birini bitirdikten </a:t>
            </a:r>
            <a:r>
              <a:rPr lang="tr-TR" dirty="0" smtClean="0">
                <a:latin typeface="CenturyGothic"/>
              </a:rPr>
              <a:t>sonra benzer </a:t>
            </a:r>
            <a:r>
              <a:rPr lang="tr-TR" dirty="0" smtClean="0">
                <a:latin typeface="CenturyGothic"/>
              </a:rPr>
              <a:t>başka bir alanda lisansüstü eğitim görme olanağı da vardır.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latin typeface="CenturyGothic"/>
              </a:rPr>
              <a:t>Gençlerin hangi mesleği seçtiği değil,bu hızlı değişime ayak uydurabilmek </a:t>
            </a:r>
            <a:r>
              <a:rPr lang="tr-TR" dirty="0" smtClean="0">
                <a:latin typeface="CenturyGothic"/>
              </a:rPr>
              <a:t>için ne </a:t>
            </a:r>
            <a:r>
              <a:rPr lang="tr-TR" dirty="0" smtClean="0">
                <a:latin typeface="CenturyGothic"/>
              </a:rPr>
              <a:t>gibi bilgi ve becerilerle donanmış olduğu önemlidir.El becerisi ve </a:t>
            </a:r>
            <a:r>
              <a:rPr lang="tr-TR" dirty="0" smtClean="0">
                <a:latin typeface="CenturyGothic"/>
              </a:rPr>
              <a:t>beden gücünün </a:t>
            </a:r>
            <a:r>
              <a:rPr lang="tr-TR" dirty="0" smtClean="0">
                <a:latin typeface="CenturyGothic"/>
              </a:rPr>
              <a:t>yerini, giderek artan oranda beyin gücü almaktadır.Bu </a:t>
            </a:r>
            <a:r>
              <a:rPr lang="tr-TR" dirty="0" smtClean="0">
                <a:latin typeface="CenturyGothic"/>
              </a:rPr>
              <a:t>nedenle; gençlerin </a:t>
            </a:r>
            <a:r>
              <a:rPr lang="tr-TR" dirty="0" smtClean="0">
                <a:latin typeface="CenturyGothic"/>
              </a:rPr>
              <a:t>matematik mantık ve bilgisayar alanlarında kendilerini </a:t>
            </a:r>
            <a:r>
              <a:rPr lang="tr-TR" dirty="0" smtClean="0">
                <a:latin typeface="CenturyGothic"/>
              </a:rPr>
              <a:t>iyi yetiştirmeleri</a:t>
            </a:r>
            <a:r>
              <a:rPr lang="tr-TR" dirty="0" smtClean="0">
                <a:latin typeface="CenturyGothic"/>
              </a:rPr>
              <a:t>; akıl yürütme, yargılama yeteneklerini geliştirici etkinliklere </a:t>
            </a:r>
            <a:r>
              <a:rPr lang="tr-TR" dirty="0" smtClean="0">
                <a:latin typeface="CenturyGothic"/>
              </a:rPr>
              <a:t>ağırlık vermeleri </a:t>
            </a:r>
            <a:r>
              <a:rPr lang="tr-TR" dirty="0" smtClean="0">
                <a:latin typeface="CenturyGothic"/>
              </a:rPr>
              <a:t>gerekmektedir. Ezberleme, geçer notla yetinme,günü kurtarma </a:t>
            </a:r>
            <a:r>
              <a:rPr lang="tr-TR" dirty="0" smtClean="0">
                <a:latin typeface="CenturyGothic"/>
              </a:rPr>
              <a:t>gibi tutumları </a:t>
            </a:r>
            <a:r>
              <a:rPr lang="tr-TR" dirty="0" smtClean="0">
                <a:latin typeface="CenturyGothic"/>
              </a:rPr>
              <a:t>benimseyenlerin gelecekteki değişimlere ayak uydurma şansı </a:t>
            </a:r>
            <a:r>
              <a:rPr lang="tr-TR" dirty="0" smtClean="0">
                <a:latin typeface="CenturyGothic"/>
              </a:rPr>
              <a:t>zayıf olacaktır</a:t>
            </a:r>
            <a:r>
              <a:rPr lang="tr-TR" dirty="0" smtClean="0">
                <a:latin typeface="CenturyGothic"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Günümüzde insanlar büyük işyerlerinde pek çok kişi ile işbirliği </a:t>
            </a:r>
            <a:r>
              <a:rPr lang="tr-TR" dirty="0" smtClean="0"/>
              <a:t>yaparak çalışmaktadır.O </a:t>
            </a:r>
            <a:r>
              <a:rPr lang="tr-TR" dirty="0" smtClean="0"/>
              <a:t>halde geleceğin genci, başkalarıyla iletişim kurabilme </a:t>
            </a:r>
            <a:r>
              <a:rPr lang="tr-TR" dirty="0" smtClean="0"/>
              <a:t>ve işbirliği </a:t>
            </a:r>
            <a:r>
              <a:rPr lang="tr-TR" dirty="0" smtClean="0"/>
              <a:t>yapabilme becerilerine sahip olmalıdır. Değişik insanlarla </a:t>
            </a:r>
            <a:r>
              <a:rPr lang="tr-TR" dirty="0" smtClean="0"/>
              <a:t>değişik koşullarda </a:t>
            </a:r>
            <a:r>
              <a:rPr lang="tr-TR" dirty="0" smtClean="0"/>
              <a:t>çalışabilme esnekliğine sahip olabilme, belirsizliğe dayanabilme </a:t>
            </a:r>
            <a:r>
              <a:rPr lang="tr-TR" dirty="0" smtClean="0"/>
              <a:t>ve yaratıcılık</a:t>
            </a:r>
            <a:r>
              <a:rPr lang="tr-TR" dirty="0" smtClean="0"/>
              <a:t>; iş yaşamında başarıyı arttırıcı kişilik özellikleri olarak </a:t>
            </a:r>
            <a:r>
              <a:rPr lang="tr-TR" dirty="0" smtClean="0"/>
              <a:t>görünmektedir.Bir </a:t>
            </a:r>
            <a:r>
              <a:rPr lang="tr-TR" dirty="0" smtClean="0"/>
              <a:t>(den fazla) yabancı dil kişinin gelişme ve iş bulma şansını arttıracaktır.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>
                <a:latin typeface="CenturyGothic-Bold"/>
              </a:rPr>
              <a:t>KAYNAKÇA:</a:t>
            </a:r>
          </a:p>
          <a:p>
            <a:r>
              <a:rPr lang="tr-TR" dirty="0" smtClean="0">
                <a:latin typeface="CenturyGothic"/>
              </a:rPr>
              <a:t>Kuzgun,Yıldız (1988) Kendini Değerlendirme Envanteri El Kitabı,Ankara,ÖSYMAGB</a:t>
            </a:r>
          </a:p>
          <a:p>
            <a:r>
              <a:rPr lang="tr-TR" dirty="0" smtClean="0">
                <a:latin typeface="CenturyGothic"/>
              </a:rPr>
              <a:t>Yayını</a:t>
            </a:r>
          </a:p>
          <a:p>
            <a:r>
              <a:rPr lang="tr-TR" dirty="0" smtClean="0">
                <a:latin typeface="CenturyGothic"/>
              </a:rPr>
              <a:t>Kuzgun,Yıldız (1989 ) Üniversiteler,Yüksek Öğretim Programları ve Meslekler</a:t>
            </a:r>
          </a:p>
          <a:p>
            <a:r>
              <a:rPr lang="tr-TR" dirty="0" smtClean="0">
                <a:latin typeface="CenturyGothic"/>
              </a:rPr>
              <a:t>Rehberi,Ankara,ÖSYM-AGB Yayını</a:t>
            </a:r>
          </a:p>
          <a:p>
            <a:r>
              <a:rPr lang="tr-TR" dirty="0" smtClean="0">
                <a:latin typeface="CenturyGothic"/>
              </a:rPr>
              <a:t>Kuzgun,Yıldız (2001) Meslek Seçimi,Ankara ,ÖSYM Yayını</a:t>
            </a:r>
          </a:p>
          <a:p>
            <a:r>
              <a:rPr lang="tr-TR" dirty="0" smtClean="0">
                <a:latin typeface="CenturyGothic"/>
              </a:rPr>
              <a:t>Baba mesleği tarihe karışıyor ,Milliyet Gazetesi,Vitrin Eki-İnsan Kaynakları</a:t>
            </a:r>
          </a:p>
          <a:p>
            <a:r>
              <a:rPr lang="tr-TR" dirty="0" smtClean="0">
                <a:latin typeface="CenturyGothic"/>
              </a:rPr>
              <a:t>(15.05.2004) ,sayfa:4</a:t>
            </a:r>
          </a:p>
          <a:p>
            <a:r>
              <a:rPr lang="tr-TR" dirty="0" smtClean="0">
                <a:latin typeface="CenturyGothic"/>
              </a:rPr>
              <a:t>Geleceğin Meslekleri,Milliyet Gazetesi-Vitrin Eki-İnsan Kaynakları</a:t>
            </a:r>
          </a:p>
          <a:p>
            <a:r>
              <a:rPr lang="tr-TR" dirty="0" smtClean="0">
                <a:latin typeface="CenturyGothic"/>
              </a:rPr>
              <a:t>(19.06.2004),sayfa:4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  <a:r>
              <a:rPr lang="tr-TR" sz="3200" dirty="0" smtClean="0"/>
              <a:t>Çalışma </a:t>
            </a:r>
            <a:r>
              <a:rPr lang="tr-TR" sz="3200" dirty="0" smtClean="0"/>
              <a:t>hayatında ve özel hayatta mutlu olmanın, iyi bir kariyer elde </a:t>
            </a:r>
            <a:r>
              <a:rPr lang="tr-TR" sz="3200" dirty="0" smtClean="0"/>
              <a:t>etmenin ilk </a:t>
            </a:r>
            <a:r>
              <a:rPr lang="tr-TR" sz="3200" dirty="0" smtClean="0"/>
              <a:t>adımı; kişiliğe uygun meslek seçmekle mümkündür. Kendine uygun </a:t>
            </a:r>
            <a:r>
              <a:rPr lang="tr-TR" sz="3200" dirty="0" smtClean="0"/>
              <a:t>meslek seçmiş </a:t>
            </a:r>
            <a:r>
              <a:rPr lang="tr-TR" sz="3200" dirty="0" smtClean="0"/>
              <a:t>olan kişilerin işlerini severek yaptığını, mesleğinde ilerlediğini, </a:t>
            </a:r>
            <a:r>
              <a:rPr lang="tr-TR" sz="3200" dirty="0" smtClean="0"/>
              <a:t>böylece hem </a:t>
            </a:r>
            <a:r>
              <a:rPr lang="tr-TR" sz="3200" dirty="0" smtClean="0"/>
              <a:t>coşkulu hem mutlu hem de verimli olarak yaşamlarını </a:t>
            </a:r>
            <a:r>
              <a:rPr lang="tr-TR" sz="3200" dirty="0" smtClean="0"/>
              <a:t>sürdürdüğünü gözlemekteyiz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  </a:t>
            </a:r>
            <a:r>
              <a:rPr lang="tr-TR" sz="3200" dirty="0" smtClean="0"/>
              <a:t>Buna </a:t>
            </a:r>
            <a:r>
              <a:rPr lang="tr-TR" sz="3200" dirty="0" smtClean="0"/>
              <a:t>karşılık yetenekleri ve ilgilerine uygun olmayan meslek seçen kişilerin </a:t>
            </a:r>
            <a:r>
              <a:rPr lang="tr-TR" sz="3200" dirty="0" smtClean="0"/>
              <a:t>ise;çalışmaya </a:t>
            </a:r>
            <a:r>
              <a:rPr lang="tr-TR" sz="3200" dirty="0" smtClean="0"/>
              <a:t>karşı isteksiz, işe devamsız, verimi düşük, yeniliklere direnen ve </a:t>
            </a:r>
            <a:r>
              <a:rPr lang="tr-TR" sz="3200" dirty="0" smtClean="0"/>
              <a:t>her zaman </a:t>
            </a:r>
            <a:r>
              <a:rPr lang="tr-TR" sz="3200" dirty="0" smtClean="0"/>
              <a:t>mesleklerini değiştirme gayreti içinde oldukları görülmektedir. Bu </a:t>
            </a:r>
            <a:r>
              <a:rPr lang="tr-TR" sz="3200" dirty="0" smtClean="0"/>
              <a:t>hem mutsuzluğu </a:t>
            </a:r>
            <a:r>
              <a:rPr lang="tr-TR" sz="3200" dirty="0" smtClean="0"/>
              <a:t>yaşayarak, çalışmaya gayret eden kişi için hem de işveren </a:t>
            </a:r>
            <a:r>
              <a:rPr lang="tr-TR" sz="3200" dirty="0" smtClean="0"/>
              <a:t>için çalışma </a:t>
            </a:r>
            <a:r>
              <a:rPr lang="tr-TR" sz="3200" dirty="0" smtClean="0"/>
              <a:t>hayatında istenmeyen bir durumdur.</a:t>
            </a:r>
            <a:endParaRPr lang="tr-T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  </a:t>
            </a:r>
            <a:r>
              <a:rPr lang="tr-TR" sz="3600" b="1" dirty="0" smtClean="0"/>
              <a:t>Meslek</a:t>
            </a:r>
            <a:r>
              <a:rPr lang="tr-TR" sz="3600" b="1" dirty="0" smtClean="0"/>
              <a:t>; kişilerin belli bir eğitimle edindikleri ve hayatlarını kazanmak </a:t>
            </a:r>
            <a:r>
              <a:rPr lang="tr-TR" sz="3600" b="1" dirty="0" smtClean="0"/>
              <a:t>için </a:t>
            </a:r>
            <a:r>
              <a:rPr lang="tr-TR" sz="3600" dirty="0" smtClean="0"/>
              <a:t>sürdürdükleri </a:t>
            </a:r>
            <a:r>
              <a:rPr lang="tr-TR" sz="3600" dirty="0" smtClean="0"/>
              <a:t>düzenli ve kurallı faaliyetler bütünü olarak </a:t>
            </a:r>
            <a:r>
              <a:rPr lang="tr-TR" sz="3600" dirty="0" smtClean="0"/>
              <a:t>tanımlanabilir. Meslekler</a:t>
            </a:r>
            <a:r>
              <a:rPr lang="tr-TR" sz="3600" dirty="0" smtClean="0"/>
              <a:t>, gerektirdiği nitelikler ve sağladıkları olanaklar yönünden </a:t>
            </a:r>
            <a:r>
              <a:rPr lang="tr-TR" sz="3600" dirty="0" smtClean="0"/>
              <a:t>çok çeşitlilik </a:t>
            </a:r>
            <a:r>
              <a:rPr lang="tr-TR" sz="3600" dirty="0" smtClean="0"/>
              <a:t>gösterirler.</a:t>
            </a:r>
            <a:endParaRPr lang="tr-T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   </a:t>
            </a:r>
            <a:r>
              <a:rPr lang="tr-TR" sz="2800" b="1" dirty="0" smtClean="0"/>
              <a:t>Meslek </a:t>
            </a:r>
            <a:r>
              <a:rPr lang="tr-TR" sz="2800" b="1" dirty="0" smtClean="0"/>
              <a:t>seçimi ise; bir kimsenin,çeşitli meslekler arasından en iyi </a:t>
            </a:r>
            <a:r>
              <a:rPr lang="tr-TR" sz="2800" b="1" dirty="0" smtClean="0"/>
              <a:t>yapabileceğini </a:t>
            </a:r>
            <a:r>
              <a:rPr lang="tr-TR" sz="2800" dirty="0" smtClean="0"/>
              <a:t>düşündüğü </a:t>
            </a:r>
            <a:r>
              <a:rPr lang="tr-TR" sz="2800" dirty="0" smtClean="0"/>
              <a:t>faaliyetleri içeren ve kendisine en üst düzeyde </a:t>
            </a:r>
            <a:r>
              <a:rPr lang="tr-TR" sz="2800" dirty="0" smtClean="0"/>
              <a:t>doyum sağlayacağına </a:t>
            </a:r>
            <a:r>
              <a:rPr lang="tr-TR" sz="2800" dirty="0" smtClean="0"/>
              <a:t>inandığı bir mesleğe </a:t>
            </a:r>
            <a:r>
              <a:rPr lang="tr-TR" sz="2800" dirty="0" smtClean="0"/>
              <a:t>yönelmesidir.Çağdaş </a:t>
            </a:r>
            <a:r>
              <a:rPr lang="tr-TR" sz="2800" dirty="0" smtClean="0"/>
              <a:t>bir toplumda kişinin en önemli gelişim görevlerinden biri; </a:t>
            </a:r>
            <a:r>
              <a:rPr lang="tr-TR" sz="2800" dirty="0" smtClean="0"/>
              <a:t>mesleğini seçmesidir</a:t>
            </a:r>
            <a:r>
              <a:rPr lang="tr-TR" sz="2800" dirty="0" smtClean="0"/>
              <a:t>. Bu seçimi yaparken önemli olan, bir kişinin sahip olduğu </a:t>
            </a:r>
            <a:r>
              <a:rPr lang="tr-TR" sz="2800" dirty="0" smtClean="0"/>
              <a:t>özellikleri en </a:t>
            </a:r>
            <a:r>
              <a:rPr lang="tr-TR" sz="2800" dirty="0" smtClean="0"/>
              <a:t>çok gerektiren ve beklentilerini en iyi biçimde karşılayacak </a:t>
            </a:r>
            <a:r>
              <a:rPr lang="tr-TR" sz="2800" dirty="0" smtClean="0"/>
              <a:t>olanı seçebilmesidir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</a:t>
            </a:r>
            <a:r>
              <a:rPr lang="tr-TR" sz="4400" b="1" dirty="0" smtClean="0"/>
              <a:t>Meslek </a:t>
            </a:r>
            <a:r>
              <a:rPr lang="tr-TR" sz="4400" b="1" dirty="0" smtClean="0"/>
              <a:t>seçmek;hayat biçimini seçmek demektir.Bu nedenle doğru </a:t>
            </a:r>
            <a:r>
              <a:rPr lang="tr-TR" sz="4400" b="1" dirty="0" smtClean="0"/>
              <a:t>ve gerçekçi </a:t>
            </a:r>
            <a:r>
              <a:rPr lang="tr-TR" sz="4400" b="1" dirty="0" smtClean="0"/>
              <a:t>seçim yapılması önemlidir.</a:t>
            </a:r>
            <a:endParaRPr lang="tr-TR" sz="4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100" b="1" dirty="0" smtClean="0"/>
              <a:t>Doğru bir seçme işlemi yapabilmek, başka bir deyişle sağlıklı </a:t>
            </a:r>
            <a:r>
              <a:rPr lang="tr-TR" sz="3100" b="1" dirty="0" smtClean="0"/>
              <a:t>karar verebilmek </a:t>
            </a:r>
            <a:r>
              <a:rPr lang="tr-TR" sz="3100" b="1" dirty="0" smtClean="0"/>
              <a:t>için ;</a:t>
            </a:r>
            <a:endParaRPr lang="tr-TR" sz="31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dirty="0" smtClean="0"/>
              <a:t>Kişinin hangi işleri ne derece yapabildiğinin farkında olması, </a:t>
            </a:r>
            <a:r>
              <a:rPr lang="tr-TR" dirty="0" smtClean="0"/>
              <a:t>çeşitli konulardaki </a:t>
            </a:r>
            <a:r>
              <a:rPr lang="tr-TR" dirty="0" smtClean="0"/>
              <a:t>yeteneklerini doğru, gerçekçi ve ayrıntılı </a:t>
            </a:r>
            <a:r>
              <a:rPr lang="tr-TR" dirty="0" smtClean="0"/>
              <a:t>olarak değerlendirebilmesi</a:t>
            </a:r>
            <a:r>
              <a:rPr lang="tr-TR" dirty="0" smtClean="0"/>
              <a:t>,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Kişinin bir eğitim ortamından, bir çalışma alanından , kısaca </a:t>
            </a:r>
            <a:r>
              <a:rPr lang="tr-TR" dirty="0" smtClean="0"/>
              <a:t>bir meslekten </a:t>
            </a:r>
            <a:r>
              <a:rPr lang="tr-TR" dirty="0" smtClean="0"/>
              <a:t>neler beklediğini açık ve net bir biçimde ifade edebilmesi,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Mevcut seçenekleri inceleyip, başka seçenekler olup </a:t>
            </a:r>
            <a:r>
              <a:rPr lang="tr-TR" sz="3200" dirty="0" smtClean="0"/>
              <a:t>olmadığını araştırması</a:t>
            </a:r>
            <a:r>
              <a:rPr lang="tr-TR" sz="3200" dirty="0" smtClean="0"/>
              <a:t>,</a:t>
            </a:r>
          </a:p>
          <a:p>
            <a:r>
              <a:rPr lang="tr-TR" sz="3200" dirty="0" smtClean="0"/>
              <a:t> </a:t>
            </a:r>
            <a:r>
              <a:rPr lang="tr-TR" sz="3200" dirty="0" smtClean="0"/>
              <a:t>Seçeneklerin </a:t>
            </a:r>
            <a:r>
              <a:rPr lang="tr-TR" sz="3200" dirty="0" smtClean="0"/>
              <a:t>her birinin </a:t>
            </a:r>
            <a:r>
              <a:rPr lang="tr-TR" sz="3200" dirty="0" smtClean="0"/>
              <a:t>isteklerine ve koşullarına ne derece </a:t>
            </a:r>
            <a:r>
              <a:rPr lang="tr-TR" sz="3200" dirty="0" smtClean="0"/>
              <a:t>uygun olduğunu </a:t>
            </a:r>
            <a:r>
              <a:rPr lang="tr-TR" sz="3200" dirty="0" smtClean="0"/>
              <a:t>değerlendirerek; istenilir yönleri en fazla , istenmeyen </a:t>
            </a:r>
            <a:r>
              <a:rPr lang="tr-TR" sz="3200" dirty="0" smtClean="0"/>
              <a:t>yönleri en </a:t>
            </a:r>
            <a:r>
              <a:rPr lang="tr-TR" sz="3200" dirty="0" smtClean="0"/>
              <a:t>az ve erişme olasılığı en yüksek olana </a:t>
            </a:r>
            <a:r>
              <a:rPr lang="tr-TR" sz="3200" dirty="0" smtClean="0"/>
              <a:t>yönelmesi gerekir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1206</Words>
  <PresentationFormat>Ekran Gösterisi (4:3)</PresentationFormat>
  <Paragraphs>76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Akış</vt:lpstr>
      <vt:lpstr>Meslek Seçimi</vt:lpstr>
      <vt:lpstr>Slayt 2</vt:lpstr>
      <vt:lpstr>Slayt 3</vt:lpstr>
      <vt:lpstr>Slayt 4</vt:lpstr>
      <vt:lpstr>Slayt 5</vt:lpstr>
      <vt:lpstr>Slayt 6</vt:lpstr>
      <vt:lpstr>Slayt 7</vt:lpstr>
      <vt:lpstr> Doğru bir seçme işlemi yapabilmek, başka bir deyişle sağlıklı karar verebilmek için ;</vt:lpstr>
      <vt:lpstr>Slayt 9</vt:lpstr>
      <vt:lpstr>Meslek seçimi açısından bir kişinin kendini tanıması ;</vt:lpstr>
      <vt:lpstr> Yani;</vt:lpstr>
      <vt:lpstr>Yetenek;</vt:lpstr>
      <vt:lpstr>Slayt 13</vt:lpstr>
      <vt:lpstr>Slayt 14</vt:lpstr>
      <vt:lpstr>    Genel akademik yetenek: </vt:lpstr>
      <vt:lpstr>Slayt 16</vt:lpstr>
      <vt:lpstr>İlgi</vt:lpstr>
      <vt:lpstr>Slayt 18</vt:lpstr>
      <vt:lpstr>Değer</vt:lpstr>
      <vt:lpstr>Slayt 20</vt:lpstr>
      <vt:lpstr>     Meslekle ilgili kararı oluşturma sürecinde meslekleri incelerken ; </vt:lpstr>
      <vt:lpstr>Slayt 22</vt:lpstr>
      <vt:lpstr>    Üniversitelerin üç amacı vardır: </vt:lpstr>
      <vt:lpstr>Slayt 24</vt:lpstr>
      <vt:lpstr>Slayt 25</vt:lpstr>
      <vt:lpstr>Slayt 26</vt:lpstr>
      <vt:lpstr>Slayt 27</vt:lpstr>
      <vt:lpstr>Slayt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 Seçimi</dc:title>
  <dc:creator>hüseyin</dc:creator>
  <cp:lastModifiedBy>hüseyin</cp:lastModifiedBy>
  <cp:revision>7</cp:revision>
  <dcterms:created xsi:type="dcterms:W3CDTF">2014-02-25T12:22:56Z</dcterms:created>
  <dcterms:modified xsi:type="dcterms:W3CDTF">2014-02-25T13:24:08Z</dcterms:modified>
</cp:coreProperties>
</file>